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7" r:id="rId3"/>
    <p:sldId id="513" r:id="rId4"/>
    <p:sldId id="528" r:id="rId5"/>
    <p:sldId id="283" r:id="rId6"/>
    <p:sldId id="536" r:id="rId7"/>
    <p:sldId id="271" r:id="rId8"/>
    <p:sldId id="541" r:id="rId9"/>
    <p:sldId id="537" r:id="rId10"/>
    <p:sldId id="538" r:id="rId11"/>
    <p:sldId id="532" r:id="rId12"/>
    <p:sldId id="314" r:id="rId13"/>
    <p:sldId id="529" r:id="rId14"/>
    <p:sldId id="539" r:id="rId15"/>
    <p:sldId id="534" r:id="rId16"/>
    <p:sldId id="5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6CEB10-38D3-4D9F-B635-D8D8CE02824E}" v="144" dt="2023-01-06T14:41:04.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4494" autoAdjust="0"/>
  </p:normalViewPr>
  <p:slideViewPr>
    <p:cSldViewPr snapToGrid="0">
      <p:cViewPr varScale="1">
        <p:scale>
          <a:sx n="50" d="100"/>
          <a:sy n="50" d="100"/>
        </p:scale>
        <p:origin x="556" y="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472C9-E080-4286-95CD-3BA1FDD78EF4}" type="doc">
      <dgm:prSet loTypeId="urn:microsoft.com/office/officeart/2005/8/layout/venn1" loCatId="relationship" qsTypeId="urn:microsoft.com/office/officeart/2005/8/quickstyle/simple1" qsCatId="simple" csTypeId="urn:microsoft.com/office/officeart/2005/8/colors/accent0_2" csCatId="mainScheme" phldr="1"/>
      <dgm:spPr/>
    </dgm:pt>
    <dgm:pt modelId="{522073A4-27B5-43D6-9BED-066C7470D4BB}">
      <dgm:prSet custT="1"/>
      <dgm:spPr>
        <a:solidFill>
          <a:srgbClr val="C0000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solidFill>
              <a:schemeClr val="tx1"/>
            </a:solidFill>
            <a:effectLst/>
            <a:latin typeface="Arial" charset="0"/>
            <a:cs typeface="Arial" charset="0"/>
          </a:endParaRPr>
        </a:p>
      </dgm:t>
    </dgm:pt>
    <dgm:pt modelId="{B344F547-D81A-42A9-B7FD-18CC4ED17544}" type="parTrans" cxnId="{8DB7B53A-4346-4F2D-8C5F-F0C15EFA99B1}">
      <dgm:prSet/>
      <dgm:spPr/>
      <dgm:t>
        <a:bodyPr/>
        <a:lstStyle/>
        <a:p>
          <a:endParaRPr lang="en-US"/>
        </a:p>
      </dgm:t>
    </dgm:pt>
    <dgm:pt modelId="{D169F10F-7551-416A-9804-CCCCD4DDEB7E}" type="sibTrans" cxnId="{8DB7B53A-4346-4F2D-8C5F-F0C15EFA99B1}">
      <dgm:prSet/>
      <dgm:spPr/>
      <dgm:t>
        <a:bodyPr/>
        <a:lstStyle/>
        <a:p>
          <a:endParaRPr lang="en-US"/>
        </a:p>
      </dgm:t>
    </dgm:pt>
    <dgm:pt modelId="{F1FCAB15-902E-4C35-ADF3-5507269D6ED8}">
      <dgm:prSet custT="1"/>
      <dgm:spPr>
        <a:solidFill>
          <a:srgbClr val="FFFF0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solidFill>
              <a:schemeClr val="tx1"/>
            </a:solidFill>
            <a:effectLst/>
            <a:latin typeface="Arial" charset="0"/>
            <a:cs typeface="Arial" charset="0"/>
          </a:endParaRPr>
        </a:p>
      </dgm:t>
    </dgm:pt>
    <dgm:pt modelId="{742CB597-E593-4A27-90BF-27B30F8C3491}" type="parTrans" cxnId="{FDFD7D92-C7F3-4914-BFF7-80E4E8B944F6}">
      <dgm:prSet/>
      <dgm:spPr/>
      <dgm:t>
        <a:bodyPr/>
        <a:lstStyle/>
        <a:p>
          <a:endParaRPr lang="en-US"/>
        </a:p>
      </dgm:t>
    </dgm:pt>
    <dgm:pt modelId="{7E02A69D-64A2-4469-9F57-6EAD2BF21854}" type="sibTrans" cxnId="{FDFD7D92-C7F3-4914-BFF7-80E4E8B944F6}">
      <dgm:prSet/>
      <dgm:spPr/>
      <dgm:t>
        <a:bodyPr/>
        <a:lstStyle/>
        <a:p>
          <a:endParaRPr lang="en-US"/>
        </a:p>
      </dgm:t>
    </dgm:pt>
    <dgm:pt modelId="{A9B89686-D174-4468-98C1-2B1BE476AA7F}">
      <dgm:prSet custT="1"/>
      <dgm:spPr>
        <a:solidFill>
          <a:schemeClr val="tx2">
            <a:lumMod val="60000"/>
            <a:lumOff val="4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solidFill>
              <a:srgbClr val="002060"/>
            </a:solidFill>
            <a:effectLst/>
            <a:latin typeface="Arial" charset="0"/>
            <a:cs typeface="Arial" charset="0"/>
          </a:endParaRPr>
        </a:p>
      </dgm:t>
    </dgm:pt>
    <dgm:pt modelId="{BD376576-65A1-45AE-8CE3-FA00D8F553BB}" type="sibTrans" cxnId="{81451965-F907-43DF-8778-F8BB253B175A}">
      <dgm:prSet/>
      <dgm:spPr/>
      <dgm:t>
        <a:bodyPr/>
        <a:lstStyle/>
        <a:p>
          <a:endParaRPr lang="en-US"/>
        </a:p>
      </dgm:t>
    </dgm:pt>
    <dgm:pt modelId="{A19AD16C-4A7B-477D-8928-1DBDFD75989F}" type="parTrans" cxnId="{81451965-F907-43DF-8778-F8BB253B175A}">
      <dgm:prSet/>
      <dgm:spPr/>
      <dgm:t>
        <a:bodyPr/>
        <a:lstStyle/>
        <a:p>
          <a:endParaRPr lang="en-US"/>
        </a:p>
      </dgm:t>
    </dgm:pt>
    <dgm:pt modelId="{3D0A836B-795B-4DB9-96E1-16D5E5B8EEF5}">
      <dgm:prSet custT="1"/>
      <dgm:spPr>
        <a:solidFill>
          <a:srgbClr val="00B05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solidFill>
              <a:srgbClr val="002060"/>
            </a:solidFill>
            <a:effectLst/>
            <a:latin typeface="Arial" charset="0"/>
            <a:cs typeface="Arial" charset="0"/>
          </a:endParaRPr>
        </a:p>
      </dgm:t>
    </dgm:pt>
    <dgm:pt modelId="{AEB78CB8-9174-4FAF-BAE2-A4EA7DEB8EC5}" type="sibTrans" cxnId="{90E1513F-BB21-4131-9425-7EBA4895C716}">
      <dgm:prSet/>
      <dgm:spPr/>
      <dgm:t>
        <a:bodyPr/>
        <a:lstStyle/>
        <a:p>
          <a:endParaRPr lang="en-US"/>
        </a:p>
      </dgm:t>
    </dgm:pt>
    <dgm:pt modelId="{132D802B-E501-47CA-B88A-0D0215BB93F7}" type="parTrans" cxnId="{90E1513F-BB21-4131-9425-7EBA4895C716}">
      <dgm:prSet/>
      <dgm:spPr/>
      <dgm:t>
        <a:bodyPr/>
        <a:lstStyle/>
        <a:p>
          <a:endParaRPr lang="en-US"/>
        </a:p>
      </dgm:t>
    </dgm:pt>
    <dgm:pt modelId="{AF7A745E-4114-4AF9-9E44-ECB6AE89EDBA}" type="pres">
      <dgm:prSet presAssocID="{FA3472C9-E080-4286-95CD-3BA1FDD78EF4}" presName="compositeShape" presStyleCnt="0">
        <dgm:presLayoutVars>
          <dgm:chMax val="7"/>
          <dgm:dir/>
          <dgm:resizeHandles val="exact"/>
        </dgm:presLayoutVars>
      </dgm:prSet>
      <dgm:spPr/>
    </dgm:pt>
    <dgm:pt modelId="{A77A7953-7A45-4378-9833-0992BC134AB5}" type="pres">
      <dgm:prSet presAssocID="{522073A4-27B5-43D6-9BED-066C7470D4BB}" presName="circ1" presStyleLbl="vennNode1" presStyleIdx="0" presStyleCnt="4"/>
      <dgm:spPr/>
    </dgm:pt>
    <dgm:pt modelId="{16376A20-BA5B-441D-BF46-AC6B81BEF7BB}" type="pres">
      <dgm:prSet presAssocID="{522073A4-27B5-43D6-9BED-066C7470D4BB}" presName="circ1Tx" presStyleLbl="revTx" presStyleIdx="0" presStyleCnt="0">
        <dgm:presLayoutVars>
          <dgm:chMax val="0"/>
          <dgm:chPref val="0"/>
          <dgm:bulletEnabled val="1"/>
        </dgm:presLayoutVars>
      </dgm:prSet>
      <dgm:spPr/>
    </dgm:pt>
    <dgm:pt modelId="{0357B5BE-EA35-4681-B424-3252F9DD5BF6}" type="pres">
      <dgm:prSet presAssocID="{3D0A836B-795B-4DB9-96E1-16D5E5B8EEF5}" presName="circ2" presStyleLbl="vennNode1" presStyleIdx="1" presStyleCnt="4" custLinFactNeighborX="-1266" custLinFactNeighborY="750"/>
      <dgm:spPr/>
    </dgm:pt>
    <dgm:pt modelId="{CCF9E2CF-554E-4301-8214-88888E0DF1AB}" type="pres">
      <dgm:prSet presAssocID="{3D0A836B-795B-4DB9-96E1-16D5E5B8EEF5}" presName="circ2Tx" presStyleLbl="revTx" presStyleIdx="0" presStyleCnt="0">
        <dgm:presLayoutVars>
          <dgm:chMax val="0"/>
          <dgm:chPref val="0"/>
          <dgm:bulletEnabled val="1"/>
        </dgm:presLayoutVars>
      </dgm:prSet>
      <dgm:spPr/>
    </dgm:pt>
    <dgm:pt modelId="{6911A63D-B975-42CE-ABAD-DCD851248472}" type="pres">
      <dgm:prSet presAssocID="{F1FCAB15-902E-4C35-ADF3-5507269D6ED8}" presName="circ3" presStyleLbl="vennNode1" presStyleIdx="2" presStyleCnt="4" custLinFactNeighborX="-798" custLinFactNeighborY="327"/>
      <dgm:spPr/>
    </dgm:pt>
    <dgm:pt modelId="{414C68A0-E96A-436C-B2EC-AFEEE37975EE}" type="pres">
      <dgm:prSet presAssocID="{F1FCAB15-902E-4C35-ADF3-5507269D6ED8}" presName="circ3Tx" presStyleLbl="revTx" presStyleIdx="0" presStyleCnt="0">
        <dgm:presLayoutVars>
          <dgm:chMax val="0"/>
          <dgm:chPref val="0"/>
          <dgm:bulletEnabled val="1"/>
        </dgm:presLayoutVars>
      </dgm:prSet>
      <dgm:spPr/>
    </dgm:pt>
    <dgm:pt modelId="{3F7543D0-EF8C-4B84-93F3-B25D4A1FD547}" type="pres">
      <dgm:prSet presAssocID="{A9B89686-D174-4468-98C1-2B1BE476AA7F}" presName="circ4" presStyleLbl="vennNode1" presStyleIdx="3" presStyleCnt="4" custLinFactNeighborX="2799" custLinFactNeighborY="1016"/>
      <dgm:spPr/>
    </dgm:pt>
    <dgm:pt modelId="{C1ED43D7-02C1-484F-BA39-C311FC540F6B}" type="pres">
      <dgm:prSet presAssocID="{A9B89686-D174-4468-98C1-2B1BE476AA7F}" presName="circ4Tx" presStyleLbl="revTx" presStyleIdx="0" presStyleCnt="0">
        <dgm:presLayoutVars>
          <dgm:chMax val="0"/>
          <dgm:chPref val="0"/>
          <dgm:bulletEnabled val="1"/>
        </dgm:presLayoutVars>
      </dgm:prSet>
      <dgm:spPr/>
    </dgm:pt>
  </dgm:ptLst>
  <dgm:cxnLst>
    <dgm:cxn modelId="{3CED0915-2277-4E24-A524-DF3C29CC8193}" type="presOf" srcId="{3D0A836B-795B-4DB9-96E1-16D5E5B8EEF5}" destId="{0357B5BE-EA35-4681-B424-3252F9DD5BF6}" srcOrd="0" destOrd="0" presId="urn:microsoft.com/office/officeart/2005/8/layout/venn1"/>
    <dgm:cxn modelId="{14875B1D-ED8A-46B0-B9F1-3428DA14157E}" type="presOf" srcId="{3D0A836B-795B-4DB9-96E1-16D5E5B8EEF5}" destId="{CCF9E2CF-554E-4301-8214-88888E0DF1AB}" srcOrd="1" destOrd="0" presId="urn:microsoft.com/office/officeart/2005/8/layout/venn1"/>
    <dgm:cxn modelId="{5974902F-95F4-42BB-A71D-2152C537B9CA}" type="presOf" srcId="{F1FCAB15-902E-4C35-ADF3-5507269D6ED8}" destId="{414C68A0-E96A-436C-B2EC-AFEEE37975EE}" srcOrd="1" destOrd="0" presId="urn:microsoft.com/office/officeart/2005/8/layout/venn1"/>
    <dgm:cxn modelId="{A075A03A-84E2-4755-A235-B782EE6EC2F4}" type="presOf" srcId="{F1FCAB15-902E-4C35-ADF3-5507269D6ED8}" destId="{6911A63D-B975-42CE-ABAD-DCD851248472}" srcOrd="0" destOrd="0" presId="urn:microsoft.com/office/officeart/2005/8/layout/venn1"/>
    <dgm:cxn modelId="{8DB7B53A-4346-4F2D-8C5F-F0C15EFA99B1}" srcId="{FA3472C9-E080-4286-95CD-3BA1FDD78EF4}" destId="{522073A4-27B5-43D6-9BED-066C7470D4BB}" srcOrd="0" destOrd="0" parTransId="{B344F547-D81A-42A9-B7FD-18CC4ED17544}" sibTransId="{D169F10F-7551-416A-9804-CCCCD4DDEB7E}"/>
    <dgm:cxn modelId="{90E1513F-BB21-4131-9425-7EBA4895C716}" srcId="{FA3472C9-E080-4286-95CD-3BA1FDD78EF4}" destId="{3D0A836B-795B-4DB9-96E1-16D5E5B8EEF5}" srcOrd="1" destOrd="0" parTransId="{132D802B-E501-47CA-B88A-0D0215BB93F7}" sibTransId="{AEB78CB8-9174-4FAF-BAE2-A4EA7DEB8EC5}"/>
    <dgm:cxn modelId="{81451965-F907-43DF-8778-F8BB253B175A}" srcId="{FA3472C9-E080-4286-95CD-3BA1FDD78EF4}" destId="{A9B89686-D174-4468-98C1-2B1BE476AA7F}" srcOrd="3" destOrd="0" parTransId="{A19AD16C-4A7B-477D-8928-1DBDFD75989F}" sibTransId="{BD376576-65A1-45AE-8CE3-FA00D8F553BB}"/>
    <dgm:cxn modelId="{FEBEF249-A0D0-4B47-B8D5-64A7D1C22632}" type="presOf" srcId="{A9B89686-D174-4468-98C1-2B1BE476AA7F}" destId="{3F7543D0-EF8C-4B84-93F3-B25D4A1FD547}" srcOrd="0" destOrd="0" presId="urn:microsoft.com/office/officeart/2005/8/layout/venn1"/>
    <dgm:cxn modelId="{B3C57E8A-54C2-42AE-AF7D-DB3E45862129}" type="presOf" srcId="{FA3472C9-E080-4286-95CD-3BA1FDD78EF4}" destId="{AF7A745E-4114-4AF9-9E44-ECB6AE89EDBA}" srcOrd="0" destOrd="0" presId="urn:microsoft.com/office/officeart/2005/8/layout/venn1"/>
    <dgm:cxn modelId="{FDFD7D92-C7F3-4914-BFF7-80E4E8B944F6}" srcId="{FA3472C9-E080-4286-95CD-3BA1FDD78EF4}" destId="{F1FCAB15-902E-4C35-ADF3-5507269D6ED8}" srcOrd="2" destOrd="0" parTransId="{742CB597-E593-4A27-90BF-27B30F8C3491}" sibTransId="{7E02A69D-64A2-4469-9F57-6EAD2BF21854}"/>
    <dgm:cxn modelId="{C43803D1-677A-4FD0-894C-BA8AF7297C9E}" type="presOf" srcId="{522073A4-27B5-43D6-9BED-066C7470D4BB}" destId="{A77A7953-7A45-4378-9833-0992BC134AB5}" srcOrd="0" destOrd="0" presId="urn:microsoft.com/office/officeart/2005/8/layout/venn1"/>
    <dgm:cxn modelId="{8E061DD1-512D-4CCC-94B9-505066FCBC17}" type="presOf" srcId="{A9B89686-D174-4468-98C1-2B1BE476AA7F}" destId="{C1ED43D7-02C1-484F-BA39-C311FC540F6B}" srcOrd="1" destOrd="0" presId="urn:microsoft.com/office/officeart/2005/8/layout/venn1"/>
    <dgm:cxn modelId="{17CAFAED-1C70-4B79-99DF-452E0456F5D7}" type="presOf" srcId="{522073A4-27B5-43D6-9BED-066C7470D4BB}" destId="{16376A20-BA5B-441D-BF46-AC6B81BEF7BB}" srcOrd="1" destOrd="0" presId="urn:microsoft.com/office/officeart/2005/8/layout/venn1"/>
    <dgm:cxn modelId="{90675C24-1DC8-4780-A1AC-B101B2657436}" type="presParOf" srcId="{AF7A745E-4114-4AF9-9E44-ECB6AE89EDBA}" destId="{A77A7953-7A45-4378-9833-0992BC134AB5}" srcOrd="0" destOrd="0" presId="urn:microsoft.com/office/officeart/2005/8/layout/venn1"/>
    <dgm:cxn modelId="{C6818D26-E255-435E-B3BD-802D546ED9D4}" type="presParOf" srcId="{AF7A745E-4114-4AF9-9E44-ECB6AE89EDBA}" destId="{16376A20-BA5B-441D-BF46-AC6B81BEF7BB}" srcOrd="1" destOrd="0" presId="urn:microsoft.com/office/officeart/2005/8/layout/venn1"/>
    <dgm:cxn modelId="{EADA06AA-7669-434F-B074-5C641E2D86C2}" type="presParOf" srcId="{AF7A745E-4114-4AF9-9E44-ECB6AE89EDBA}" destId="{0357B5BE-EA35-4681-B424-3252F9DD5BF6}" srcOrd="2" destOrd="0" presId="urn:microsoft.com/office/officeart/2005/8/layout/venn1"/>
    <dgm:cxn modelId="{A9E9F4CC-989F-4461-B61D-986877027DBC}" type="presParOf" srcId="{AF7A745E-4114-4AF9-9E44-ECB6AE89EDBA}" destId="{CCF9E2CF-554E-4301-8214-88888E0DF1AB}" srcOrd="3" destOrd="0" presId="urn:microsoft.com/office/officeart/2005/8/layout/venn1"/>
    <dgm:cxn modelId="{B29EA289-E7F7-45BC-BE2D-A2F9722A1D21}" type="presParOf" srcId="{AF7A745E-4114-4AF9-9E44-ECB6AE89EDBA}" destId="{6911A63D-B975-42CE-ABAD-DCD851248472}" srcOrd="4" destOrd="0" presId="urn:microsoft.com/office/officeart/2005/8/layout/venn1"/>
    <dgm:cxn modelId="{111BEDCE-6D01-4760-99EE-BA5CD561C81C}" type="presParOf" srcId="{AF7A745E-4114-4AF9-9E44-ECB6AE89EDBA}" destId="{414C68A0-E96A-436C-B2EC-AFEEE37975EE}" srcOrd="5" destOrd="0" presId="urn:microsoft.com/office/officeart/2005/8/layout/venn1"/>
    <dgm:cxn modelId="{97747915-D09E-446C-A15C-148362157873}" type="presParOf" srcId="{AF7A745E-4114-4AF9-9E44-ECB6AE89EDBA}" destId="{3F7543D0-EF8C-4B84-93F3-B25D4A1FD547}" srcOrd="6" destOrd="0" presId="urn:microsoft.com/office/officeart/2005/8/layout/venn1"/>
    <dgm:cxn modelId="{6B24DA95-63E4-4446-9D0C-681A04827BE4}" type="presParOf" srcId="{AF7A745E-4114-4AF9-9E44-ECB6AE89EDBA}" destId="{C1ED43D7-02C1-484F-BA39-C311FC540F6B}" srcOrd="7" destOrd="0" presId="urn:microsoft.com/office/officeart/2005/8/layout/venn1"/>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A7953-7A45-4378-9833-0992BC134AB5}">
      <dsp:nvSpPr>
        <dsp:cNvPr id="0" name=""/>
        <dsp:cNvSpPr/>
      </dsp:nvSpPr>
      <dsp:spPr>
        <a:xfrm>
          <a:off x="2861131" y="58714"/>
          <a:ext cx="3053133" cy="3053133"/>
        </a:xfrm>
        <a:prstGeom prst="ellipse">
          <a:avLst/>
        </a:prstGeom>
        <a:solidFill>
          <a:srgbClr val="C00000">
            <a:alpha val="50000"/>
          </a:srgb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solidFill>
              <a:schemeClr val="tx1"/>
            </a:solidFill>
            <a:effectLst/>
            <a:latin typeface="Arial" charset="0"/>
            <a:cs typeface="Arial" charset="0"/>
          </a:endParaRPr>
        </a:p>
      </dsp:txBody>
      <dsp:txXfrm>
        <a:off x="3213416" y="469712"/>
        <a:ext cx="2348564" cy="968782"/>
      </dsp:txXfrm>
    </dsp:sp>
    <dsp:sp modelId="{0357B5BE-EA35-4681-B424-3252F9DD5BF6}">
      <dsp:nvSpPr>
        <dsp:cNvPr id="0" name=""/>
        <dsp:cNvSpPr/>
      </dsp:nvSpPr>
      <dsp:spPr>
        <a:xfrm>
          <a:off x="4172903" y="1432037"/>
          <a:ext cx="3053133" cy="3053133"/>
        </a:xfrm>
        <a:prstGeom prst="ellipse">
          <a:avLst/>
        </a:prstGeom>
        <a:solidFill>
          <a:srgbClr val="00B050">
            <a:alpha val="50000"/>
          </a:srgb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kern="1200" cap="none" normalizeH="0" baseline="0" dirty="0">
            <a:ln/>
            <a:solidFill>
              <a:srgbClr val="002060"/>
            </a:solidFill>
            <a:effectLst/>
            <a:latin typeface="Arial" charset="0"/>
            <a:cs typeface="Arial" charset="0"/>
          </a:endParaRPr>
        </a:p>
      </dsp:txBody>
      <dsp:txXfrm>
        <a:off x="5816898" y="1784321"/>
        <a:ext cx="1174282" cy="2348564"/>
      </dsp:txXfrm>
    </dsp:sp>
    <dsp:sp modelId="{6911A63D-B975-42CE-ABAD-DCD851248472}">
      <dsp:nvSpPr>
        <dsp:cNvPr id="0" name=""/>
        <dsp:cNvSpPr/>
      </dsp:nvSpPr>
      <dsp:spPr>
        <a:xfrm>
          <a:off x="2836767" y="2769546"/>
          <a:ext cx="3053133" cy="3053133"/>
        </a:xfrm>
        <a:prstGeom prst="ellipse">
          <a:avLst/>
        </a:prstGeom>
        <a:solidFill>
          <a:srgbClr val="FFFF00">
            <a:alpha val="50000"/>
          </a:srgb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a:ln/>
            <a:solidFill>
              <a:schemeClr val="tx1"/>
            </a:solidFill>
            <a:effectLst/>
            <a:latin typeface="Arial" charset="0"/>
            <a:cs typeface="Arial" charset="0"/>
          </a:endParaRPr>
        </a:p>
      </dsp:txBody>
      <dsp:txXfrm>
        <a:off x="3189052" y="4442899"/>
        <a:ext cx="2348564" cy="968782"/>
      </dsp:txXfrm>
    </dsp:sp>
    <dsp:sp modelId="{3F7543D0-EF8C-4B84-93F3-B25D4A1FD547}">
      <dsp:nvSpPr>
        <dsp:cNvPr id="0" name=""/>
        <dsp:cNvSpPr/>
      </dsp:nvSpPr>
      <dsp:spPr>
        <a:xfrm>
          <a:off x="1596164" y="1440158"/>
          <a:ext cx="3053133" cy="3053133"/>
        </a:xfrm>
        <a:prstGeom prst="ellipse">
          <a:avLst/>
        </a:prstGeom>
        <a:solidFill>
          <a:schemeClr val="tx2">
            <a:lumMod val="60000"/>
            <a:lumOff val="40000"/>
            <a:alpha val="5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a:ln/>
            <a:solidFill>
              <a:srgbClr val="002060"/>
            </a:solidFill>
            <a:effectLst/>
            <a:latin typeface="Arial" charset="0"/>
            <a:cs typeface="Arial" charset="0"/>
          </a:endParaRPr>
        </a:p>
      </dsp:txBody>
      <dsp:txXfrm>
        <a:off x="1831020" y="1792443"/>
        <a:ext cx="1174282" cy="23485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79CA7-8AF6-4F7C-802D-67FB319051A3}"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1FBCE-49F4-4E58-9EB9-B449C54D55E1}" type="slidenum">
              <a:rPr lang="en-US" smtClean="0"/>
              <a:t>‹#›</a:t>
            </a:fld>
            <a:endParaRPr lang="en-US"/>
          </a:p>
        </p:txBody>
      </p:sp>
    </p:spTree>
    <p:extLst>
      <p:ext uri="{BB962C8B-B14F-4D97-AF65-F5344CB8AC3E}">
        <p14:creationId xmlns:p14="http://schemas.microsoft.com/office/powerpoint/2010/main" val="96220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16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C8D4C-241A-4F85-ACDD-BBEF48251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14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FFBF11-1ACC-48B7-8C96-2C29E99C9D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764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10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95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60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4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a:t>
            </a:r>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C8D4C-241A-4F85-ACDD-BBEF48251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25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000000"/>
                </a:solidFill>
              </a:rPr>
              <a:t> </a:t>
            </a:r>
          </a:p>
          <a:p>
            <a:pPr eaLnBrk="1" hangingPunct="1"/>
            <a:endParaRPr lang="en-US" dirty="0">
              <a:solidFill>
                <a:srgbClr val="000000"/>
              </a:solidFill>
            </a:endParaRPr>
          </a:p>
          <a:p>
            <a:pPr eaLnBrk="1" hangingPunct="1"/>
            <a:endParaRPr lang="en-US" dirty="0"/>
          </a:p>
          <a:p>
            <a:endParaRPr 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cs typeface="Arial" charset="0"/>
              </a:defRPr>
            </a:lvl1pPr>
            <a:lvl2pPr marL="742950" indent="-285750" defTabSz="930275" eaLnBrk="0" hangingPunct="0">
              <a:defRPr>
                <a:solidFill>
                  <a:schemeClr val="tx1"/>
                </a:solidFill>
                <a:latin typeface="Arial" charset="0"/>
                <a:cs typeface="Arial" charset="0"/>
              </a:defRPr>
            </a:lvl2pPr>
            <a:lvl3pPr marL="1143000" indent="-228600" defTabSz="930275" eaLnBrk="0" hangingPunct="0">
              <a:defRPr>
                <a:solidFill>
                  <a:schemeClr val="tx1"/>
                </a:solidFill>
                <a:latin typeface="Arial" charset="0"/>
                <a:cs typeface="Arial" charset="0"/>
              </a:defRPr>
            </a:lvl3pPr>
            <a:lvl4pPr marL="1600200" indent="-228600" defTabSz="930275" eaLnBrk="0" hangingPunct="0">
              <a:defRPr>
                <a:solidFill>
                  <a:schemeClr val="tx1"/>
                </a:solidFill>
                <a:latin typeface="Arial" charset="0"/>
                <a:cs typeface="Arial" charset="0"/>
              </a:defRPr>
            </a:lvl4pPr>
            <a:lvl5pPr marL="2057400" indent="-228600" defTabSz="930275" eaLnBrk="0" hangingPunct="0">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D5DBD161-AB6F-42B6-B6A5-6D31BD049A81}"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30275"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1345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8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marL="0" marR="0" lvl="0" indent="0" algn="r" defTabSz="912813" rtl="0" eaLnBrk="1" fontAlgn="auto" latinLnBrk="0" hangingPunct="1">
              <a:lnSpc>
                <a:spcPct val="100000"/>
              </a:lnSpc>
              <a:spcBef>
                <a:spcPts val="0"/>
              </a:spcBef>
              <a:spcAft>
                <a:spcPts val="0"/>
              </a:spcAft>
              <a:buClrTx/>
              <a:buSzTx/>
              <a:buFontTx/>
              <a:buNone/>
              <a:tabLst/>
              <a:defRPr/>
            </a:pPr>
            <a:fld id="{0C6F4CBF-B43C-4A44-B2FA-33A0A9202D77}"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latin typeface="Arial" pitchFamily="34" charset="0"/>
                <a:cs typeface="Arial" pitchFamily="34" charset="0"/>
              </a:rPr>
              <a:t>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53540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9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94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9B600-BE4B-4D9E-9441-7C814C6449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76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44DE-818B-69FD-6568-C846FBBF08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6DCB4A-228D-D643-4D08-C54CFDC9A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F45C9E-848C-61EE-EA5D-A81CFD0830F3}"/>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5" name="Footer Placeholder 4">
            <a:extLst>
              <a:ext uri="{FF2B5EF4-FFF2-40B4-BE49-F238E27FC236}">
                <a16:creationId xmlns:a16="http://schemas.microsoft.com/office/drawing/2014/main" id="{2D888E5D-A4C4-DBD2-B90C-2442FB94F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19982-379F-33D4-6224-89EA6050CF32}"/>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361270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D0A9-0099-825A-5B37-A6222ECA79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039C46-68C0-86F8-6D7C-4422F2D190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A8326-33BC-FCFF-12D9-1FF8BF37B775}"/>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5" name="Footer Placeholder 4">
            <a:extLst>
              <a:ext uri="{FF2B5EF4-FFF2-40B4-BE49-F238E27FC236}">
                <a16:creationId xmlns:a16="http://schemas.microsoft.com/office/drawing/2014/main" id="{B36E6051-63EA-0FAB-DBFA-A60C76461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7893B-5F6D-C55E-3718-D5D4B2CB56DF}"/>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99576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0584B-FEBD-B9FB-9A6E-B667EE30E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B16FD-D16B-8B95-7D81-4854CE5F34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F343C-F629-FFF2-A563-801157FABDB7}"/>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5" name="Footer Placeholder 4">
            <a:extLst>
              <a:ext uri="{FF2B5EF4-FFF2-40B4-BE49-F238E27FC236}">
                <a16:creationId xmlns:a16="http://schemas.microsoft.com/office/drawing/2014/main" id="{C7B3EA54-8768-D0EF-9C4D-76D6B1BA0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8F0B8-4226-CF0E-D387-403CF90C2283}"/>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30050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438123-C05C-4C07-965A-3F81E6FD23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6519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8DC3A-C4C9-4142-B063-F232F57405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0770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DFDE3F-985F-4646-B520-8CF540CF26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166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50511F-1F09-44AF-B71E-7C1ABEDFA7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342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31FCF7-4BF0-44CB-9D81-202389DDFF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0291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DC19BF-3C97-40C2-848A-1D4141347A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235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B79665-D319-49C6-94F5-BA184A3DE0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1336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AA50D3-7F54-47BD-B620-E6C81E3DE2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33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68DC-2006-892F-E027-91ADF02D5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79E6D-399D-E56E-807D-1146BD814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C5E31-36D6-735D-78B2-7E90FB186195}"/>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5" name="Footer Placeholder 4">
            <a:extLst>
              <a:ext uri="{FF2B5EF4-FFF2-40B4-BE49-F238E27FC236}">
                <a16:creationId xmlns:a16="http://schemas.microsoft.com/office/drawing/2014/main" id="{B7CBA7D4-019E-7FAC-124E-D609FA272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636E6-FA67-23FD-1FFB-246DD89FC965}"/>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3940557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311B88-4B61-41CB-9A15-F1439BBE28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312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F5C6FE-B744-4A25-A5D0-31E0A3CC7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2966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0B9716-45A8-4B89-841B-E3F7EB0BC0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0829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CBE166-1BCB-43C7-9D5F-7CD2BEB3C7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114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DE17-C8F5-1D88-4EBC-40477FF4C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8354D-4C30-9753-0A92-5B553A2C0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BED9EC-07EE-9A7E-C75E-DC3BCF2CB546}"/>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5" name="Footer Placeholder 4">
            <a:extLst>
              <a:ext uri="{FF2B5EF4-FFF2-40B4-BE49-F238E27FC236}">
                <a16:creationId xmlns:a16="http://schemas.microsoft.com/office/drawing/2014/main" id="{04A393D5-74E1-CD81-1125-0B0354068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A2004-2876-7FB1-9837-435D0F0BAC7B}"/>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133165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7B5B-7884-AD83-D614-26E5FA0FA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AD4D1-C513-76CF-7A0A-ECEA410CE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E37E9-4167-5DC0-64A9-84DD0F632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8B62E2-84D0-803D-D6CF-5356D713C300}"/>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6" name="Footer Placeholder 5">
            <a:extLst>
              <a:ext uri="{FF2B5EF4-FFF2-40B4-BE49-F238E27FC236}">
                <a16:creationId xmlns:a16="http://schemas.microsoft.com/office/drawing/2014/main" id="{D7E86D9E-FA92-0BD7-B307-095D02C41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23296-51AC-2EA2-B2D2-4D2305DEDC08}"/>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179023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ABD6-9B7E-3B91-1335-4CAABB700E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7327DA-54C1-8A74-29D6-5E24B6CB4C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EBAC1F-B467-CA2E-D274-27C15B0638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98B27E-93B6-FE11-1F68-56B070DA7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38A64-C054-3B05-CFCB-08C5A0D81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7A5E2F-51F6-F443-83A9-FCF94BD75CEB}"/>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8" name="Footer Placeholder 7">
            <a:extLst>
              <a:ext uri="{FF2B5EF4-FFF2-40B4-BE49-F238E27FC236}">
                <a16:creationId xmlns:a16="http://schemas.microsoft.com/office/drawing/2014/main" id="{67B52BA3-C9B3-BA43-D017-5A3D1D8F6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6066B9-1A0C-C991-CEC4-163676F7EA43}"/>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32178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ADA4-AFDC-A9D4-8C4F-0E06066C8A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D91F13-AA8C-6352-AA26-311061140867}"/>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4" name="Footer Placeholder 3">
            <a:extLst>
              <a:ext uri="{FF2B5EF4-FFF2-40B4-BE49-F238E27FC236}">
                <a16:creationId xmlns:a16="http://schemas.microsoft.com/office/drawing/2014/main" id="{BE80B996-5737-AB39-7644-1A31265CD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5F29A-82F0-B61B-CE08-2B21D89EF80C}"/>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131816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316F0-66A9-A619-4E0B-FEAF066528F7}"/>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3" name="Footer Placeholder 2">
            <a:extLst>
              <a:ext uri="{FF2B5EF4-FFF2-40B4-BE49-F238E27FC236}">
                <a16:creationId xmlns:a16="http://schemas.microsoft.com/office/drawing/2014/main" id="{3AD097B9-EFA2-3BDE-76A3-16AC634309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CAD93B-6EE0-CE25-B052-FC080618E855}"/>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338223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FF40-8A64-8888-3221-4CE287878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25E01-A0E2-D385-92AD-33E4D6FAD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59DF6F-91CC-6491-7808-A7028BFAA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6D9CA-58D7-0910-32AB-4D7CB36629C4}"/>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6" name="Footer Placeholder 5">
            <a:extLst>
              <a:ext uri="{FF2B5EF4-FFF2-40B4-BE49-F238E27FC236}">
                <a16:creationId xmlns:a16="http://schemas.microsoft.com/office/drawing/2014/main" id="{1FFEC1BE-A9FF-9E2C-E380-482E87D99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055AB-D57D-82BE-21E5-9776F6DDC80F}"/>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258887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E8FB-583A-E911-221A-ED6433DD5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008650-353C-B4E7-4F87-14DCDCF518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324E-EE7B-9468-992B-0A1AFC261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EA3EA-2915-0F50-C6CB-10CA25080D56}"/>
              </a:ext>
            </a:extLst>
          </p:cNvPr>
          <p:cNvSpPr>
            <a:spLocks noGrp="1"/>
          </p:cNvSpPr>
          <p:nvPr>
            <p:ph type="dt" sz="half" idx="10"/>
          </p:nvPr>
        </p:nvSpPr>
        <p:spPr/>
        <p:txBody>
          <a:bodyPr/>
          <a:lstStyle/>
          <a:p>
            <a:fld id="{3D73A13F-6A59-433C-8140-BB6E05D65E5F}" type="datetimeFigureOut">
              <a:rPr lang="en-US" smtClean="0"/>
              <a:t>1/6/2023</a:t>
            </a:fld>
            <a:endParaRPr lang="en-US"/>
          </a:p>
        </p:txBody>
      </p:sp>
      <p:sp>
        <p:nvSpPr>
          <p:cNvPr id="6" name="Footer Placeholder 5">
            <a:extLst>
              <a:ext uri="{FF2B5EF4-FFF2-40B4-BE49-F238E27FC236}">
                <a16:creationId xmlns:a16="http://schemas.microsoft.com/office/drawing/2014/main" id="{90C6FD6A-701D-5DCA-C882-3FFB73056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CB902-7DCE-3880-593D-DD9AD84E03ED}"/>
              </a:ext>
            </a:extLst>
          </p:cNvPr>
          <p:cNvSpPr>
            <a:spLocks noGrp="1"/>
          </p:cNvSpPr>
          <p:nvPr>
            <p:ph type="sldNum" sz="quarter" idx="12"/>
          </p:nvPr>
        </p:nvSpPr>
        <p:spPr/>
        <p:txBody>
          <a:bodyPr/>
          <a:lstStyle/>
          <a:p>
            <a:fld id="{991064AB-0961-4AF8-B25F-C41397CC8398}" type="slidenum">
              <a:rPr lang="en-US" smtClean="0"/>
              <a:t>‹#›</a:t>
            </a:fld>
            <a:endParaRPr lang="en-US"/>
          </a:p>
        </p:txBody>
      </p:sp>
    </p:spTree>
    <p:extLst>
      <p:ext uri="{BB962C8B-B14F-4D97-AF65-F5344CB8AC3E}">
        <p14:creationId xmlns:p14="http://schemas.microsoft.com/office/powerpoint/2010/main" val="380597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B0E06-5056-0045-C016-AB46E4CB8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D9778C-61BC-89A4-88A1-BF345A48E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1AF6E-2F3B-A73B-F8E3-C9FCD1812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A13F-6A59-433C-8140-BB6E05D65E5F}" type="datetimeFigureOut">
              <a:rPr lang="en-US" smtClean="0"/>
              <a:t>1/6/2023</a:t>
            </a:fld>
            <a:endParaRPr lang="en-US"/>
          </a:p>
        </p:txBody>
      </p:sp>
      <p:sp>
        <p:nvSpPr>
          <p:cNvPr id="5" name="Footer Placeholder 4">
            <a:extLst>
              <a:ext uri="{FF2B5EF4-FFF2-40B4-BE49-F238E27FC236}">
                <a16:creationId xmlns:a16="http://schemas.microsoft.com/office/drawing/2014/main" id="{80093BB7-21C9-48B6-2A40-737007DA4F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53A0ED-FC81-8139-E661-47B941925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064AB-0961-4AF8-B25F-C41397CC8398}" type="slidenum">
              <a:rPr lang="en-US" smtClean="0"/>
              <a:t>‹#›</a:t>
            </a:fld>
            <a:endParaRPr lang="en-US"/>
          </a:p>
        </p:txBody>
      </p:sp>
    </p:spTree>
    <p:extLst>
      <p:ext uri="{BB962C8B-B14F-4D97-AF65-F5344CB8AC3E}">
        <p14:creationId xmlns:p14="http://schemas.microsoft.com/office/powerpoint/2010/main" val="154638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2083A1B-62F5-4515-BD19-D106C9502860}"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84663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C0586E-1CBE-D459-C2C6-8119FA896869}"/>
              </a:ext>
            </a:extLst>
          </p:cNvPr>
          <p:cNvSpPr>
            <a:spLocks noGrp="1"/>
          </p:cNvSpPr>
          <p:nvPr>
            <p:ph type="title"/>
          </p:nvPr>
        </p:nvSpPr>
        <p:spPr>
          <a:xfrm>
            <a:off x="643467" y="643467"/>
            <a:ext cx="5582699" cy="3829395"/>
          </a:xfrm>
        </p:spPr>
        <p:txBody>
          <a:bodyPr vert="horz" lIns="91440" tIns="45720" rIns="91440" bIns="45720" rtlCol="0" anchor="b">
            <a:normAutofit/>
          </a:bodyPr>
          <a:lstStyle/>
          <a:p>
            <a:r>
              <a:rPr lang="en-US" sz="5400" b="1" dirty="0">
                <a:solidFill>
                  <a:srgbClr val="002060"/>
                </a:solidFill>
              </a:rPr>
              <a:t>Conflict Transformation at Many Levels</a:t>
            </a:r>
          </a:p>
        </p:txBody>
      </p:sp>
      <p:sp>
        <p:nvSpPr>
          <p:cNvPr id="3" name="Subtitle 2">
            <a:extLst>
              <a:ext uri="{FF2B5EF4-FFF2-40B4-BE49-F238E27FC236}">
                <a16:creationId xmlns:a16="http://schemas.microsoft.com/office/drawing/2014/main" id="{41134DE0-7F08-591C-9CE7-EBC4FC9DC21D}"/>
              </a:ext>
            </a:extLst>
          </p:cNvPr>
          <p:cNvSpPr>
            <a:spLocks noGrp="1"/>
          </p:cNvSpPr>
          <p:nvPr>
            <p:ph type="body" idx="1"/>
          </p:nvPr>
        </p:nvSpPr>
        <p:spPr>
          <a:xfrm>
            <a:off x="643466" y="4748098"/>
            <a:ext cx="5106169" cy="2012920"/>
          </a:xfrm>
        </p:spPr>
        <p:txBody>
          <a:bodyPr vert="horz" lIns="91440" tIns="45720" rIns="91440" bIns="45720" rtlCol="0">
            <a:noAutofit/>
          </a:bodyPr>
          <a:lstStyle/>
          <a:p>
            <a:r>
              <a:rPr lang="en-US" dirty="0">
                <a:solidFill>
                  <a:schemeClr val="tx1"/>
                </a:solidFill>
              </a:rPr>
              <a:t>Bruce W. Dayton, PhD</a:t>
            </a:r>
          </a:p>
          <a:p>
            <a:r>
              <a:rPr lang="en-US" sz="2000" dirty="0">
                <a:solidFill>
                  <a:schemeClr val="tx1"/>
                </a:solidFill>
              </a:rPr>
              <a:t>Director, CONTACT Peacebuilding Program Associate Professor, Diplomacy and International Relations                                  </a:t>
            </a:r>
            <a:r>
              <a:rPr lang="en-US" sz="2000" i="1" dirty="0">
                <a:solidFill>
                  <a:schemeClr val="tx1"/>
                </a:solidFill>
              </a:rPr>
              <a:t>School for International Training</a:t>
            </a:r>
          </a:p>
          <a:p>
            <a:r>
              <a:rPr lang="en-US" sz="2000" b="1" dirty="0">
                <a:solidFill>
                  <a:schemeClr val="tx1"/>
                </a:solidFill>
              </a:rPr>
              <a:t> </a:t>
            </a:r>
          </a:p>
        </p:txBody>
      </p:sp>
      <p:pic>
        <p:nvPicPr>
          <p:cNvPr id="23" name="Picture 4">
            <a:extLst>
              <a:ext uri="{FF2B5EF4-FFF2-40B4-BE49-F238E27FC236}">
                <a16:creationId xmlns:a16="http://schemas.microsoft.com/office/drawing/2014/main" id="{BBC51833-B2FD-FE1D-8DD1-0B8D24A58EC7}"/>
              </a:ext>
            </a:extLst>
          </p:cNvPr>
          <p:cNvPicPr>
            <a:picLocks noChangeAspect="1"/>
          </p:cNvPicPr>
          <p:nvPr/>
        </p:nvPicPr>
        <p:blipFill rotWithShape="1">
          <a:blip r:embed="rId3"/>
          <a:srcRect l="7890" r="51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59373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8733B1C-CC50-71F5-832F-1DC5B75A7276}"/>
              </a:ext>
            </a:extLst>
          </p:cNvPr>
          <p:cNvGraphicFramePr>
            <a:graphicFrameLocks noGrp="1"/>
          </p:cNvGraphicFramePr>
          <p:nvPr>
            <p:extLst>
              <p:ext uri="{D42A27DB-BD31-4B8C-83A1-F6EECF244321}">
                <p14:modId xmlns:p14="http://schemas.microsoft.com/office/powerpoint/2010/main" val="2013959480"/>
              </p:ext>
            </p:extLst>
          </p:nvPr>
        </p:nvGraphicFramePr>
        <p:xfrm>
          <a:off x="96982" y="40514"/>
          <a:ext cx="11998035" cy="6817485"/>
        </p:xfrm>
        <a:graphic>
          <a:graphicData uri="http://schemas.openxmlformats.org/drawingml/2006/table">
            <a:tbl>
              <a:tblPr firstRow="1" firstCol="1" bandRow="1">
                <a:tableStyleId>{5C22544A-7EE6-4342-B048-85BDC9FD1C3A}</a:tableStyleId>
              </a:tblPr>
              <a:tblGrid>
                <a:gridCol w="2206707">
                  <a:extLst>
                    <a:ext uri="{9D8B030D-6E8A-4147-A177-3AD203B41FA5}">
                      <a16:colId xmlns:a16="http://schemas.microsoft.com/office/drawing/2014/main" val="1864962722"/>
                    </a:ext>
                  </a:extLst>
                </a:gridCol>
                <a:gridCol w="2486812">
                  <a:extLst>
                    <a:ext uri="{9D8B030D-6E8A-4147-A177-3AD203B41FA5}">
                      <a16:colId xmlns:a16="http://schemas.microsoft.com/office/drawing/2014/main" val="1110705132"/>
                    </a:ext>
                  </a:extLst>
                </a:gridCol>
                <a:gridCol w="2548391">
                  <a:extLst>
                    <a:ext uri="{9D8B030D-6E8A-4147-A177-3AD203B41FA5}">
                      <a16:colId xmlns:a16="http://schemas.microsoft.com/office/drawing/2014/main" val="4243681966"/>
                    </a:ext>
                  </a:extLst>
                </a:gridCol>
                <a:gridCol w="2312552">
                  <a:extLst>
                    <a:ext uri="{9D8B030D-6E8A-4147-A177-3AD203B41FA5}">
                      <a16:colId xmlns:a16="http://schemas.microsoft.com/office/drawing/2014/main" val="2228006133"/>
                    </a:ext>
                  </a:extLst>
                </a:gridCol>
                <a:gridCol w="2443573">
                  <a:extLst>
                    <a:ext uri="{9D8B030D-6E8A-4147-A177-3AD203B41FA5}">
                      <a16:colId xmlns:a16="http://schemas.microsoft.com/office/drawing/2014/main" val="1263539337"/>
                    </a:ext>
                  </a:extLst>
                </a:gridCol>
              </a:tblGrid>
              <a:tr h="541685">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lgn="ctr">
                        <a:spcBef>
                          <a:spcPts val="0"/>
                        </a:spcBef>
                        <a:spcAft>
                          <a:spcPts val="0"/>
                        </a:spcAft>
                      </a:pPr>
                      <a:r>
                        <a:rPr lang="en-US" sz="2400" dirty="0">
                          <a:effectLst/>
                        </a:rPr>
                        <a:t>Structures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lgn="ctr">
                        <a:spcBef>
                          <a:spcPts val="0"/>
                        </a:spcBef>
                        <a:spcAft>
                          <a:spcPts val="0"/>
                        </a:spcAft>
                      </a:pPr>
                      <a:r>
                        <a:rPr lang="en-US" sz="2400" dirty="0">
                          <a:effectLst/>
                        </a:rPr>
                        <a:t>Cognitions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lgn="ctr">
                        <a:spcBef>
                          <a:spcPts val="0"/>
                        </a:spcBef>
                        <a:spcAft>
                          <a:spcPts val="0"/>
                        </a:spcAft>
                      </a:pPr>
                      <a:r>
                        <a:rPr lang="en-US" sz="2400" dirty="0">
                          <a:effectLst/>
                        </a:rPr>
                        <a:t>Positions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lgn="ctr">
                        <a:spcBef>
                          <a:spcPts val="0"/>
                        </a:spcBef>
                        <a:spcAft>
                          <a:spcPts val="0"/>
                        </a:spcAft>
                      </a:pPr>
                      <a:r>
                        <a:rPr lang="en-US" sz="2400" dirty="0">
                          <a:effectLst/>
                        </a:rPr>
                        <a:t>Emotions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2151007110"/>
                  </a:ext>
                </a:extLst>
              </a:tr>
              <a:tr h="1879274">
                <a:tc>
                  <a:txBody>
                    <a:bodyPr/>
                    <a:lstStyle/>
                    <a:p>
                      <a:pPr marL="0" marR="0">
                        <a:spcBef>
                          <a:spcPts val="0"/>
                        </a:spcBef>
                        <a:spcAft>
                          <a:spcPts val="0"/>
                        </a:spcAft>
                      </a:pPr>
                      <a:r>
                        <a:rPr lang="en-US" sz="1800">
                          <a:effectLst/>
                        </a:rPr>
                        <a:t>Key Concern</a:t>
                      </a:r>
                    </a:p>
                    <a:p>
                      <a:pPr marL="0" marR="0">
                        <a:spcBef>
                          <a:spcPts val="0"/>
                        </a:spcBef>
                        <a:spcAft>
                          <a:spcPts val="0"/>
                        </a:spcAft>
                      </a:pPr>
                      <a:r>
                        <a:rPr lang="en-US" sz="1800">
                          <a:effectLst/>
                        </a:rPr>
                        <a:t> </a:t>
                      </a:r>
                    </a:p>
                    <a:p>
                      <a:pPr marL="0" marR="0">
                        <a:spcBef>
                          <a:spcPts val="0"/>
                        </a:spcBef>
                        <a:spcAft>
                          <a:spcPts val="0"/>
                        </a:spcAft>
                      </a:pPr>
                      <a:r>
                        <a:rPr lang="en-US" sz="1800">
                          <a:effectLst/>
                        </a:rPr>
                        <a:t> </a:t>
                      </a:r>
                    </a:p>
                    <a:p>
                      <a:pPr marL="0" marR="0">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How power, privilege, access, and resources are distributed and maintained by social and political institutions. </a:t>
                      </a:r>
                    </a:p>
                    <a:p>
                      <a:pPr marL="0" marR="0">
                        <a:spcBef>
                          <a:spcPts val="0"/>
                        </a:spcBef>
                        <a:spcAft>
                          <a:spcPts val="0"/>
                        </a:spcAft>
                      </a:pP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How beliefs, worldviews, identities, and narratives about self and other shape the conflict landscape.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How the tangible things that people want (the goals they set) can results in zero-sum conflict outcomes.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a:effectLst/>
                        </a:rPr>
                        <a:t>How fear, loss, grief, humiliation, rage, and other emotional dynamics perpetuate the conflict cycle. </a:t>
                      </a:r>
                    </a:p>
                    <a:p>
                      <a:pPr marL="0" marR="0">
                        <a:spcBef>
                          <a:spcPts val="0"/>
                        </a:spcBef>
                        <a:spcAft>
                          <a:spcPts val="0"/>
                        </a:spcAft>
                      </a:pPr>
                      <a:r>
                        <a:rPr lang="en-US" sz="1800" b="1">
                          <a:effectLst/>
                        </a:rPr>
                        <a:t> </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825427365"/>
                  </a:ext>
                </a:extLst>
              </a:tr>
              <a:tr h="1980317">
                <a:tc>
                  <a:txBody>
                    <a:bodyPr/>
                    <a:lstStyle/>
                    <a:p>
                      <a:pPr marL="0" marR="0">
                        <a:spcBef>
                          <a:spcPts val="0"/>
                        </a:spcBef>
                        <a:spcAft>
                          <a:spcPts val="0"/>
                        </a:spcAft>
                      </a:pPr>
                      <a:r>
                        <a:rPr lang="en-US" sz="1800">
                          <a:effectLst/>
                        </a:rPr>
                        <a:t>Targets for Transformation</a:t>
                      </a:r>
                    </a:p>
                    <a:p>
                      <a:pPr marL="0" marR="0">
                        <a:spcBef>
                          <a:spcPts val="0"/>
                        </a:spcBef>
                        <a:spcAft>
                          <a:spcPts val="0"/>
                        </a:spcAft>
                      </a:pPr>
                      <a:r>
                        <a:rPr lang="en-US" sz="1800">
                          <a:effectLst/>
                        </a:rPr>
                        <a:t> </a:t>
                      </a:r>
                    </a:p>
                    <a:p>
                      <a:pPr marL="0" marR="0">
                        <a:spcBef>
                          <a:spcPts val="0"/>
                        </a:spcBef>
                        <a:spcAft>
                          <a:spcPts val="0"/>
                        </a:spcAft>
                      </a:pPr>
                      <a:r>
                        <a:rPr lang="en-US" sz="1800">
                          <a:effectLst/>
                        </a:rPr>
                        <a:t> </a:t>
                      </a:r>
                    </a:p>
                    <a:p>
                      <a:pPr marL="0" marR="0">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Laws</a:t>
                      </a:r>
                    </a:p>
                    <a:p>
                      <a:pPr marL="0" marR="0">
                        <a:spcBef>
                          <a:spcPts val="0"/>
                        </a:spcBef>
                        <a:spcAft>
                          <a:spcPts val="0"/>
                        </a:spcAft>
                      </a:pPr>
                      <a:r>
                        <a:rPr lang="en-US" sz="1800" b="1" dirty="0">
                          <a:effectLst/>
                        </a:rPr>
                        <a:t>Rules</a:t>
                      </a:r>
                    </a:p>
                    <a:p>
                      <a:pPr marL="0" marR="0">
                        <a:spcBef>
                          <a:spcPts val="0"/>
                        </a:spcBef>
                        <a:spcAft>
                          <a:spcPts val="0"/>
                        </a:spcAft>
                      </a:pPr>
                      <a:r>
                        <a:rPr lang="en-US" sz="1800" b="1" dirty="0">
                          <a:effectLst/>
                        </a:rPr>
                        <a:t>Norms </a:t>
                      </a:r>
                    </a:p>
                    <a:p>
                      <a:pPr marL="0" marR="0">
                        <a:spcBef>
                          <a:spcPts val="0"/>
                        </a:spcBef>
                        <a:spcAft>
                          <a:spcPts val="0"/>
                        </a:spcAft>
                      </a:pPr>
                      <a:r>
                        <a:rPr lang="en-US" sz="1800" b="1" dirty="0">
                          <a:effectLst/>
                        </a:rPr>
                        <a:t>Policies</a:t>
                      </a:r>
                    </a:p>
                    <a:p>
                      <a:pPr marL="0" marR="0">
                        <a:spcBef>
                          <a:spcPts val="0"/>
                        </a:spcBef>
                        <a:spcAft>
                          <a:spcPts val="0"/>
                        </a:spcAft>
                      </a:pPr>
                      <a:r>
                        <a:rPr lang="en-US" sz="1800" b="1" dirty="0">
                          <a:effectLst/>
                        </a:rPr>
                        <a:t>Institutions</a:t>
                      </a:r>
                    </a:p>
                    <a:p>
                      <a:pPr marL="0" marR="0">
                        <a:spcBef>
                          <a:spcPts val="0"/>
                        </a:spcBef>
                        <a:spcAft>
                          <a:spcPts val="0"/>
                        </a:spcAft>
                      </a:pPr>
                      <a:r>
                        <a:rPr lang="en-US" sz="1800" b="1" dirty="0">
                          <a:effectLst/>
                        </a:rPr>
                        <a:t>  </a:t>
                      </a:r>
                    </a:p>
                    <a:p>
                      <a:pPr marL="0" marR="0">
                        <a:spcBef>
                          <a:spcPts val="0"/>
                        </a:spcBef>
                        <a:spcAft>
                          <a:spcPts val="0"/>
                        </a:spcAft>
                      </a:pP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Social-psychological dynamics such as stereotyping, dehumanization, negative attribution. </a:t>
                      </a:r>
                    </a:p>
                    <a:p>
                      <a:pPr marL="0" marR="0">
                        <a:spcBef>
                          <a:spcPts val="0"/>
                        </a:spcBef>
                        <a:spcAft>
                          <a:spcPts val="0"/>
                        </a:spcAft>
                      </a:pP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Framing of goals</a:t>
                      </a:r>
                    </a:p>
                    <a:p>
                      <a:pPr marL="0" marR="0">
                        <a:spcBef>
                          <a:spcPts val="0"/>
                        </a:spcBef>
                        <a:spcAft>
                          <a:spcPts val="0"/>
                        </a:spcAft>
                      </a:pPr>
                      <a:endParaRPr lang="en-US" sz="1800" b="1" dirty="0">
                        <a:effectLst/>
                      </a:endParaRPr>
                    </a:p>
                    <a:p>
                      <a:pPr marL="0" marR="0">
                        <a:spcBef>
                          <a:spcPts val="0"/>
                        </a:spcBef>
                        <a:spcAft>
                          <a:spcPts val="0"/>
                        </a:spcAft>
                      </a:pPr>
                      <a:r>
                        <a:rPr lang="en-US" sz="1800" b="1" dirty="0">
                          <a:effectLst/>
                        </a:rPr>
                        <a:t> </a:t>
                      </a:r>
                    </a:p>
                  </a:txBody>
                  <a:tcPr marL="58277" marR="58277" marT="0" marB="0"/>
                </a:tc>
                <a:tc>
                  <a:txBody>
                    <a:bodyPr/>
                    <a:lstStyle/>
                    <a:p>
                      <a:pPr marL="0" marR="0">
                        <a:spcBef>
                          <a:spcPts val="0"/>
                        </a:spcBef>
                        <a:spcAft>
                          <a:spcPts val="0"/>
                        </a:spcAft>
                      </a:pPr>
                      <a:r>
                        <a:rPr lang="en-US" sz="1800" b="1" dirty="0">
                          <a:effectLst/>
                        </a:rPr>
                        <a:t>Intense emotional states suffered by those victimized by conflicts.</a:t>
                      </a:r>
                    </a:p>
                    <a:p>
                      <a:pPr marL="0" marR="0">
                        <a:spcBef>
                          <a:spcPts val="0"/>
                        </a:spcBef>
                        <a:spcAft>
                          <a:spcPts val="0"/>
                        </a:spcAft>
                      </a:pP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411037944"/>
                  </a:ext>
                </a:extLst>
              </a:tr>
              <a:tr h="2416209">
                <a:tc>
                  <a:txBody>
                    <a:bodyPr/>
                    <a:lstStyle/>
                    <a:p>
                      <a:pPr marL="0" marR="0">
                        <a:spcBef>
                          <a:spcPts val="0"/>
                        </a:spcBef>
                        <a:spcAft>
                          <a:spcPts val="0"/>
                        </a:spcAft>
                      </a:pPr>
                      <a:r>
                        <a:rPr lang="en-US" sz="1800">
                          <a:effectLst/>
                        </a:rPr>
                        <a:t>Means</a:t>
                      </a:r>
                    </a:p>
                    <a:p>
                      <a:pPr marL="0" marR="0">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Social movements (peace pushing)</a:t>
                      </a:r>
                    </a:p>
                    <a:p>
                      <a:pPr marL="0" marR="0">
                        <a:spcBef>
                          <a:spcPts val="0"/>
                        </a:spcBef>
                        <a:spcAft>
                          <a:spcPts val="0"/>
                        </a:spcAft>
                      </a:pPr>
                      <a:r>
                        <a:rPr lang="en-US" sz="1800" b="1" dirty="0">
                          <a:effectLst/>
                        </a:rPr>
                        <a:t> </a:t>
                      </a:r>
                    </a:p>
                    <a:p>
                      <a:pPr marL="0" marR="0">
                        <a:spcBef>
                          <a:spcPts val="0"/>
                        </a:spcBef>
                        <a:spcAft>
                          <a:spcPts val="0"/>
                        </a:spcAft>
                      </a:pPr>
                      <a:r>
                        <a:rPr lang="en-US" sz="1800" b="1" dirty="0">
                          <a:effectLst/>
                        </a:rPr>
                        <a:t>Vote, run for office, policy advocacy</a:t>
                      </a:r>
                    </a:p>
                    <a:p>
                      <a:pPr marL="0" marR="0">
                        <a:spcBef>
                          <a:spcPts val="0"/>
                        </a:spcBef>
                        <a:spcAft>
                          <a:spcPts val="0"/>
                        </a:spcAft>
                      </a:pPr>
                      <a:r>
                        <a:rPr lang="en-US" sz="1800" b="1" dirty="0">
                          <a:effectLst/>
                        </a:rPr>
                        <a:t> </a:t>
                      </a:r>
                    </a:p>
                    <a:p>
                      <a:pPr marL="0" marR="0">
                        <a:spcBef>
                          <a:spcPts val="0"/>
                        </a:spcBef>
                        <a:spcAft>
                          <a:spcPts val="0"/>
                        </a:spcAft>
                      </a:pPr>
                      <a:r>
                        <a:rPr lang="en-US" sz="1800" b="1" dirty="0">
                          <a:effectLst/>
                        </a:rPr>
                        <a:t>Non-compliance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Dialogue </a:t>
                      </a:r>
                    </a:p>
                    <a:p>
                      <a:pPr marL="0" marR="0">
                        <a:spcBef>
                          <a:spcPts val="0"/>
                        </a:spcBef>
                        <a:spcAft>
                          <a:spcPts val="0"/>
                        </a:spcAft>
                      </a:pPr>
                      <a:r>
                        <a:rPr lang="en-US" sz="1800" b="1" dirty="0">
                          <a:effectLst/>
                        </a:rPr>
                        <a:t> </a:t>
                      </a:r>
                    </a:p>
                    <a:p>
                      <a:pPr marL="0" marR="0">
                        <a:spcBef>
                          <a:spcPts val="0"/>
                        </a:spcBef>
                        <a:spcAft>
                          <a:spcPts val="0"/>
                        </a:spcAft>
                      </a:pPr>
                      <a:r>
                        <a:rPr lang="en-US" sz="1800" b="1" dirty="0">
                          <a:effectLst/>
                        </a:rPr>
                        <a:t>Discourse </a:t>
                      </a:r>
                    </a:p>
                    <a:p>
                      <a:pPr marL="0" marR="0">
                        <a:spcBef>
                          <a:spcPts val="0"/>
                        </a:spcBef>
                        <a:spcAft>
                          <a:spcPts val="0"/>
                        </a:spcAft>
                      </a:pPr>
                      <a:r>
                        <a:rPr lang="en-US" sz="1800" b="1" dirty="0">
                          <a:effectLst/>
                        </a:rPr>
                        <a:t> </a:t>
                      </a:r>
                    </a:p>
                    <a:p>
                      <a:pPr marL="0" marR="0">
                        <a:spcBef>
                          <a:spcPts val="0"/>
                        </a:spcBef>
                        <a:spcAft>
                          <a:spcPts val="0"/>
                        </a:spcAft>
                      </a:pPr>
                      <a:r>
                        <a:rPr lang="en-US" sz="1800" b="1" dirty="0">
                          <a:effectLst/>
                        </a:rPr>
                        <a:t>People-to-people exchange</a:t>
                      </a:r>
                    </a:p>
                    <a:p>
                      <a:pPr marL="0" marR="0">
                        <a:spcBef>
                          <a:spcPts val="0"/>
                        </a:spcBef>
                        <a:spcAft>
                          <a:spcPts val="0"/>
                        </a:spcAft>
                      </a:pP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Interest-based negotiation</a:t>
                      </a:r>
                    </a:p>
                    <a:p>
                      <a:pPr marL="0" marR="0">
                        <a:spcBef>
                          <a:spcPts val="0"/>
                        </a:spcBef>
                        <a:spcAft>
                          <a:spcPts val="0"/>
                        </a:spcAft>
                      </a:pPr>
                      <a:r>
                        <a:rPr lang="en-US" sz="1800" b="1" dirty="0">
                          <a:effectLst/>
                        </a:rPr>
                        <a:t> </a:t>
                      </a:r>
                    </a:p>
                    <a:p>
                      <a:pPr marL="0" marR="0">
                        <a:spcBef>
                          <a:spcPts val="0"/>
                        </a:spcBef>
                        <a:spcAft>
                          <a:spcPts val="0"/>
                        </a:spcAft>
                      </a:pPr>
                      <a:r>
                        <a:rPr lang="en-US" sz="1800" b="1" dirty="0">
                          <a:effectLst/>
                        </a:rPr>
                        <a:t>Third party intermediaries</a:t>
                      </a:r>
                    </a:p>
                    <a:p>
                      <a:pPr marL="0" marR="0">
                        <a:spcBef>
                          <a:spcPts val="0"/>
                        </a:spcBef>
                        <a:spcAft>
                          <a:spcPts val="0"/>
                        </a:spcAft>
                      </a:pPr>
                      <a:br>
                        <a:rPr lang="en-US" sz="1800" b="1" dirty="0">
                          <a:effectLst/>
                        </a:rPr>
                      </a:b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marL="0" marR="0">
                        <a:spcBef>
                          <a:spcPts val="0"/>
                        </a:spcBef>
                        <a:spcAft>
                          <a:spcPts val="0"/>
                        </a:spcAft>
                      </a:pPr>
                      <a:r>
                        <a:rPr lang="en-US" sz="1800" b="1" dirty="0">
                          <a:effectLst/>
                        </a:rPr>
                        <a:t>Trauma-care</a:t>
                      </a:r>
                    </a:p>
                    <a:p>
                      <a:pPr marL="0" marR="0">
                        <a:spcBef>
                          <a:spcPts val="0"/>
                        </a:spcBef>
                        <a:spcAft>
                          <a:spcPts val="0"/>
                        </a:spcAft>
                      </a:pPr>
                      <a:r>
                        <a:rPr lang="en-US" sz="1800" b="1" dirty="0">
                          <a:effectLst/>
                        </a:rPr>
                        <a:t> </a:t>
                      </a:r>
                    </a:p>
                    <a:p>
                      <a:pPr marL="0" marR="0">
                        <a:spcBef>
                          <a:spcPts val="0"/>
                        </a:spcBef>
                        <a:spcAft>
                          <a:spcPts val="0"/>
                        </a:spcAft>
                      </a:pPr>
                      <a:r>
                        <a:rPr lang="en-US" sz="1800" b="1" dirty="0">
                          <a:effectLst/>
                        </a:rPr>
                        <a:t>Restorative practice</a:t>
                      </a:r>
                    </a:p>
                    <a:p>
                      <a:pPr marL="0" marR="0">
                        <a:spcBef>
                          <a:spcPts val="0"/>
                        </a:spcBef>
                        <a:spcAft>
                          <a:spcPts val="0"/>
                        </a:spcAft>
                      </a:pPr>
                      <a:r>
                        <a:rPr lang="en-US" sz="1800" b="1" dirty="0">
                          <a:effectLst/>
                        </a:rPr>
                        <a:t> </a:t>
                      </a:r>
                    </a:p>
                    <a:p>
                      <a:pPr marL="0" marR="0">
                        <a:spcBef>
                          <a:spcPts val="0"/>
                        </a:spcBef>
                        <a:spcAft>
                          <a:spcPts val="0"/>
                        </a:spcAft>
                      </a:pPr>
                      <a:r>
                        <a:rPr lang="en-US" sz="1800" b="1" dirty="0">
                          <a:effectLst/>
                        </a:rPr>
                        <a:t>Reconciliation initiatives </a:t>
                      </a:r>
                    </a:p>
                    <a:p>
                      <a:pPr marL="0" marR="0">
                        <a:spcBef>
                          <a:spcPts val="0"/>
                        </a:spcBef>
                        <a:spcAft>
                          <a:spcPts val="0"/>
                        </a:spcAft>
                      </a:pPr>
                      <a:endParaRPr lang="en-US" sz="1800" b="1" dirty="0">
                        <a:effectLst/>
                      </a:endParaRPr>
                    </a:p>
                    <a:p>
                      <a:pPr marL="0" marR="0">
                        <a:spcBef>
                          <a:spcPts val="0"/>
                        </a:spcBef>
                        <a:spcAft>
                          <a:spcPts val="0"/>
                        </a:spcAft>
                      </a:pPr>
                      <a:r>
                        <a:rPr lang="en-US" sz="1800" b="1" dirty="0">
                          <a:effectLst/>
                        </a:rPr>
                        <a:t>Rituals </a:t>
                      </a:r>
                    </a:p>
                    <a:p>
                      <a:pPr marL="0" marR="0">
                        <a:spcBef>
                          <a:spcPts val="0"/>
                        </a:spcBef>
                        <a:spcAft>
                          <a:spcPts val="0"/>
                        </a:spcAft>
                      </a:pP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266541280"/>
                  </a:ext>
                </a:extLst>
              </a:tr>
            </a:tbl>
          </a:graphicData>
        </a:graphic>
      </p:graphicFrame>
    </p:spTree>
    <p:extLst>
      <p:ext uri="{BB962C8B-B14F-4D97-AF65-F5344CB8AC3E}">
        <p14:creationId xmlns:p14="http://schemas.microsoft.com/office/powerpoint/2010/main" val="217121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43468" y="643467"/>
            <a:ext cx="4620584" cy="4567137"/>
          </a:xfrm>
        </p:spPr>
        <p:txBody>
          <a:bodyPr>
            <a:normAutofit/>
          </a:bodyPr>
          <a:lstStyle/>
          <a:p>
            <a:pPr algn="l"/>
            <a:r>
              <a:rPr lang="en-US" sz="4400" b="1" dirty="0"/>
              <a:t>Which Perspective Offers the Most Explanatory Power?</a:t>
            </a:r>
          </a:p>
        </p:txBody>
      </p:sp>
      <p:sp>
        <p:nvSpPr>
          <p:cNvPr id="3" name="Subtitle 2">
            <a:extLst>
              <a:ext uri="{FF2B5EF4-FFF2-40B4-BE49-F238E27FC236}">
                <a16:creationId xmlns:a16="http://schemas.microsoft.com/office/drawing/2014/main" id="{9C8F229B-C444-43F9-BE75-A3EF54AF5816}"/>
              </a:ext>
            </a:extLst>
          </p:cNvPr>
          <p:cNvSpPr>
            <a:spLocks noGrp="1"/>
          </p:cNvSpPr>
          <p:nvPr>
            <p:ph type="subTitle" idx="1"/>
          </p:nvPr>
        </p:nvSpPr>
        <p:spPr>
          <a:xfrm>
            <a:off x="643467" y="5277684"/>
            <a:ext cx="4620584" cy="775494"/>
          </a:xfrm>
        </p:spPr>
        <p:txBody>
          <a:bodyPr>
            <a:normAutofit/>
          </a:bodyPr>
          <a:lstStyle/>
          <a:p>
            <a:pPr algn="l"/>
            <a:endParaRPr lang="en-US"/>
          </a:p>
        </p:txBody>
      </p:sp>
      <p:pic>
        <p:nvPicPr>
          <p:cNvPr id="4" name="Picture 3">
            <a:extLst>
              <a:ext uri="{FF2B5EF4-FFF2-40B4-BE49-F238E27FC236}">
                <a16:creationId xmlns:a16="http://schemas.microsoft.com/office/drawing/2014/main" id="{D5AF6863-79FA-A436-29C0-D90A18149F1C}"/>
              </a:ext>
            </a:extLst>
          </p:cNvPr>
          <p:cNvPicPr>
            <a:picLocks noChangeAspect="1"/>
          </p:cNvPicPr>
          <p:nvPr/>
        </p:nvPicPr>
        <p:blipFill rotWithShape="1">
          <a:blip r:embed="rId3"/>
          <a:srcRect l="6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1641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31FAD-0F4D-9732-555B-FDC695DA998F}"/>
              </a:ext>
            </a:extLst>
          </p:cNvPr>
          <p:cNvSpPr>
            <a:spLocks noGrp="1"/>
          </p:cNvSpPr>
          <p:nvPr>
            <p:ph type="title"/>
          </p:nvPr>
        </p:nvSpPr>
        <p:spPr>
          <a:xfrm>
            <a:off x="2311147" y="365760"/>
            <a:ext cx="7569706" cy="1288238"/>
          </a:xfrm>
        </p:spPr>
        <p:txBody>
          <a:bodyPr anchor="ctr">
            <a:normAutofit/>
          </a:bodyPr>
          <a:lstStyle/>
          <a:p>
            <a:pPr algn="ctr"/>
            <a:r>
              <a:rPr lang="en-US" sz="6000" b="1" dirty="0"/>
              <a:t>Tabletop exercise</a:t>
            </a:r>
          </a:p>
        </p:txBody>
      </p:sp>
      <p:sp>
        <p:nvSpPr>
          <p:cNvPr id="3" name="Content Placeholder 2">
            <a:extLst>
              <a:ext uri="{FF2B5EF4-FFF2-40B4-BE49-F238E27FC236}">
                <a16:creationId xmlns:a16="http://schemas.microsoft.com/office/drawing/2014/main" id="{0CFE20D2-AC54-E9CC-96CB-B0F07C330C25}"/>
              </a:ext>
            </a:extLst>
          </p:cNvPr>
          <p:cNvSpPr>
            <a:spLocks noGrp="1"/>
          </p:cNvSpPr>
          <p:nvPr>
            <p:ph idx="1"/>
          </p:nvPr>
        </p:nvSpPr>
        <p:spPr>
          <a:xfrm>
            <a:off x="2165569" y="1956816"/>
            <a:ext cx="7860863" cy="4024884"/>
          </a:xfrm>
        </p:spPr>
        <p:txBody>
          <a:bodyPr anchor="t">
            <a:normAutofit/>
          </a:bodyPr>
          <a:lstStyle/>
          <a:p>
            <a:pPr marL="609600" indent="-609600" eaLnBrk="1" hangingPunct="1">
              <a:buFont typeface="Arial" pitchFamily="34" charset="0"/>
              <a:buChar char="•"/>
              <a:defRPr/>
            </a:pPr>
            <a:r>
              <a:rPr lang="en-US" sz="3200" b="1" dirty="0"/>
              <a:t>Select a conflict (campus, national, international) </a:t>
            </a:r>
          </a:p>
          <a:p>
            <a:pPr marL="609600" indent="-609600" eaLnBrk="1" hangingPunct="1">
              <a:buFont typeface="Arial" pitchFamily="34" charset="0"/>
              <a:buChar char="•"/>
              <a:defRPr/>
            </a:pPr>
            <a:r>
              <a:rPr lang="en-US" sz="3200" b="1" dirty="0"/>
              <a:t>Apply the analytical framework (incompatible positions, incongruent cognitions, emotional response, structural inequality). </a:t>
            </a:r>
          </a:p>
          <a:p>
            <a:pPr marL="609600" indent="-609600" eaLnBrk="1" hangingPunct="1">
              <a:buFont typeface="Arial" pitchFamily="34" charset="0"/>
              <a:buChar char="•"/>
              <a:defRPr/>
            </a:pPr>
            <a:r>
              <a:rPr lang="en-US" sz="3200" b="1" dirty="0"/>
              <a:t>What conflict transformation practice might follow from your analysis?</a:t>
            </a:r>
          </a:p>
          <a:p>
            <a:pPr marL="0" indent="0">
              <a:buNone/>
            </a:pPr>
            <a:endParaRPr lang="en-US" sz="2400" dirty="0"/>
          </a:p>
        </p:txBody>
      </p:sp>
    </p:spTree>
    <p:extLst>
      <p:ext uri="{BB962C8B-B14F-4D97-AF65-F5344CB8AC3E}">
        <p14:creationId xmlns:p14="http://schemas.microsoft.com/office/powerpoint/2010/main" val="59186991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A25771-EC2F-883C-9119-EB0332432A60}"/>
              </a:ext>
            </a:extLst>
          </p:cNvPr>
          <p:cNvSpPr>
            <a:spLocks noGrp="1"/>
          </p:cNvSpPr>
          <p:nvPr>
            <p:ph type="title"/>
          </p:nvPr>
        </p:nvSpPr>
        <p:spPr>
          <a:xfrm>
            <a:off x="838200" y="631825"/>
            <a:ext cx="10515600" cy="1325563"/>
          </a:xfrm>
        </p:spPr>
        <p:txBody>
          <a:bodyPr>
            <a:normAutofit/>
          </a:bodyPr>
          <a:lstStyle/>
          <a:p>
            <a:r>
              <a:rPr lang="en-US" dirty="0"/>
              <a:t>So, you want to be a passionate advocate for conflict transformation? </a:t>
            </a:r>
          </a:p>
        </p:txBody>
      </p:sp>
      <p:sp>
        <p:nvSpPr>
          <p:cNvPr id="3" name="Content Placeholder 2">
            <a:extLst>
              <a:ext uri="{FF2B5EF4-FFF2-40B4-BE49-F238E27FC236}">
                <a16:creationId xmlns:a16="http://schemas.microsoft.com/office/drawing/2014/main" id="{C63B1429-39AF-15BF-8B7B-450E861F18B4}"/>
              </a:ext>
            </a:extLst>
          </p:cNvPr>
          <p:cNvSpPr>
            <a:spLocks noGrp="1"/>
          </p:cNvSpPr>
          <p:nvPr>
            <p:ph idx="1"/>
          </p:nvPr>
        </p:nvSpPr>
        <p:spPr>
          <a:xfrm>
            <a:off x="838200" y="2057400"/>
            <a:ext cx="10515600" cy="3871762"/>
          </a:xfrm>
        </p:spPr>
        <p:txBody>
          <a:bodyPr>
            <a:normAutofit/>
          </a:bodyPr>
          <a:lstStyle/>
          <a:p>
            <a:r>
              <a:rPr lang="en-US" dirty="0"/>
              <a:t>Practice analyzing every conflict through multiple lenses. </a:t>
            </a:r>
          </a:p>
          <a:p>
            <a:r>
              <a:rPr lang="en-US" dirty="0"/>
              <a:t>Base your interventions on the most salient drivers – or those that must be attended to first.</a:t>
            </a:r>
          </a:p>
          <a:p>
            <a:r>
              <a:rPr lang="en-US" dirty="0"/>
              <a:t>Learn the skills: Dialogue, negotiation, mediation, conflict mapping, restorative practice, trauma informed practice, power analysis, containment, deep self-examination.</a:t>
            </a:r>
          </a:p>
        </p:txBody>
      </p:sp>
    </p:spTree>
    <p:extLst>
      <p:ext uri="{BB962C8B-B14F-4D97-AF65-F5344CB8AC3E}">
        <p14:creationId xmlns:p14="http://schemas.microsoft.com/office/powerpoint/2010/main" val="284438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24FDD1-A92D-E19F-9E03-30D4D1C1DCEE}"/>
              </a:ext>
            </a:extLst>
          </p:cNvPr>
          <p:cNvSpPr>
            <a:spLocks noGrp="1"/>
          </p:cNvSpPr>
          <p:nvPr>
            <p:ph type="ctrTitle"/>
          </p:nvPr>
        </p:nvSpPr>
        <p:spPr>
          <a:xfrm>
            <a:off x="1524000" y="1376363"/>
            <a:ext cx="9144000" cy="2521594"/>
          </a:xfrm>
        </p:spPr>
        <p:txBody>
          <a:bodyPr>
            <a:normAutofit/>
          </a:bodyPr>
          <a:lstStyle/>
          <a:p>
            <a:r>
              <a:rPr lang="en-US" sz="7000" dirty="0"/>
              <a:t>Discussion</a:t>
            </a:r>
          </a:p>
        </p:txBody>
      </p:sp>
      <p:sp>
        <p:nvSpPr>
          <p:cNvPr id="4" name="Subtitle 3">
            <a:extLst>
              <a:ext uri="{FF2B5EF4-FFF2-40B4-BE49-F238E27FC236}">
                <a16:creationId xmlns:a16="http://schemas.microsoft.com/office/drawing/2014/main" id="{D53FF3F6-09C6-2CB6-DFDF-9DF2285DFD7F}"/>
              </a:ext>
            </a:extLst>
          </p:cNvPr>
          <p:cNvSpPr>
            <a:spLocks noGrp="1"/>
          </p:cNvSpPr>
          <p:nvPr>
            <p:ph type="subTitle" idx="1"/>
          </p:nvPr>
        </p:nvSpPr>
        <p:spPr>
          <a:xfrm>
            <a:off x="1524000" y="4617728"/>
            <a:ext cx="9144000" cy="944339"/>
          </a:xfrm>
        </p:spPr>
        <p:txBody>
          <a:bodyPr>
            <a:normAutofit/>
          </a:bodyPr>
          <a:lstStyle/>
          <a:p>
            <a:endParaRPr lang="en-US"/>
          </a:p>
        </p:txBody>
      </p:sp>
      <p:cxnSp>
        <p:nvCxnSpPr>
          <p:cNvPr id="15" name="Straight Connector 14">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13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639229-B4D5-C3B3-0C86-874A8CD0FCC1}"/>
              </a:ext>
            </a:extLst>
          </p:cNvPr>
          <p:cNvPicPr>
            <a:picLocks noChangeAspect="1"/>
          </p:cNvPicPr>
          <p:nvPr/>
        </p:nvPicPr>
        <p:blipFill>
          <a:blip r:embed="rId3"/>
          <a:stretch>
            <a:fillRect/>
          </a:stretch>
        </p:blipFill>
        <p:spPr>
          <a:xfrm>
            <a:off x="1843088" y="249851"/>
            <a:ext cx="7843837" cy="6627922"/>
          </a:xfrm>
          <a:prstGeom prst="rect">
            <a:avLst/>
          </a:prstGeom>
        </p:spPr>
      </p:pic>
    </p:spTree>
    <p:extLst>
      <p:ext uri="{BB962C8B-B14F-4D97-AF65-F5344CB8AC3E}">
        <p14:creationId xmlns:p14="http://schemas.microsoft.com/office/powerpoint/2010/main" val="421681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3F57B0-C4A6-4C27-A12E-3B1D7DA4D7A9}"/>
              </a:ext>
            </a:extLst>
          </p:cNvPr>
          <p:cNvSpPr>
            <a:spLocks noGrp="1"/>
          </p:cNvSpPr>
          <p:nvPr>
            <p:ph type="title"/>
          </p:nvPr>
        </p:nvSpPr>
        <p:spPr>
          <a:xfrm>
            <a:off x="838200" y="631825"/>
            <a:ext cx="10515600" cy="1325563"/>
          </a:xfrm>
        </p:spPr>
        <p:txBody>
          <a:bodyPr vert="horz" lIns="91440" tIns="45720" rIns="91440" bIns="45720" rtlCol="0">
            <a:noAutofit/>
          </a:bodyPr>
          <a:lstStyle/>
          <a:p>
            <a:pPr algn="ctr"/>
            <a:r>
              <a:rPr lang="en-US" sz="4800" b="1" dirty="0">
                <a:solidFill>
                  <a:srgbClr val="002060"/>
                </a:solidFill>
              </a:rPr>
              <a:t>Core Ideas in Conflict Transformation</a:t>
            </a:r>
          </a:p>
        </p:txBody>
      </p:sp>
      <p:sp>
        <p:nvSpPr>
          <p:cNvPr id="3" name="Content Placeholder 2">
            <a:extLst>
              <a:ext uri="{FF2B5EF4-FFF2-40B4-BE49-F238E27FC236}">
                <a16:creationId xmlns:a16="http://schemas.microsoft.com/office/drawing/2014/main" id="{0B7B94CE-ECA5-4FA4-A6B8-F235110775E6}"/>
              </a:ext>
            </a:extLst>
          </p:cNvPr>
          <p:cNvSpPr>
            <a:spLocks noGrp="1"/>
          </p:cNvSpPr>
          <p:nvPr>
            <p:ph idx="1"/>
          </p:nvPr>
        </p:nvSpPr>
        <p:spPr>
          <a:xfrm>
            <a:off x="609600" y="2177716"/>
            <a:ext cx="10875818" cy="3751446"/>
          </a:xfrm>
        </p:spPr>
        <p:txBody>
          <a:bodyPr vert="horz" lIns="91440" tIns="45720" rIns="91440" bIns="45720" rtlCol="0">
            <a:normAutofit fontScale="92500"/>
          </a:bodyPr>
          <a:lstStyle/>
          <a:p>
            <a:pPr>
              <a:buFont typeface="Wingdings" panose="05000000000000000000" pitchFamily="2" charset="2"/>
              <a:buChar char="q"/>
            </a:pPr>
            <a:r>
              <a:rPr lang="en-US" sz="3600" dirty="0"/>
              <a:t> Conflicts are inevitable and essential across all levels of human interaction (from interpersonal to international).</a:t>
            </a:r>
          </a:p>
          <a:p>
            <a:pPr>
              <a:buFont typeface="Wingdings" panose="05000000000000000000" pitchFamily="2" charset="2"/>
              <a:buChar char="q"/>
            </a:pPr>
            <a:r>
              <a:rPr lang="en-US" sz="3600" dirty="0"/>
              <a:t> We will never create a conflict-free world (nor do we want to). </a:t>
            </a:r>
          </a:p>
          <a:p>
            <a:pPr>
              <a:buFont typeface="Wingdings" panose="05000000000000000000" pitchFamily="2" charset="2"/>
              <a:buChar char="q"/>
            </a:pPr>
            <a:r>
              <a:rPr lang="en-US" sz="3600" dirty="0"/>
              <a:t> Thus, the goal of conflict transformation is to build communities that manage conflicts in ways that are </a:t>
            </a:r>
            <a:r>
              <a:rPr lang="en-US" sz="3600" i="1" dirty="0"/>
              <a:t>more constructive and less destructive. </a:t>
            </a:r>
          </a:p>
        </p:txBody>
      </p:sp>
    </p:spTree>
    <p:extLst>
      <p:ext uri="{BB962C8B-B14F-4D97-AF65-F5344CB8AC3E}">
        <p14:creationId xmlns:p14="http://schemas.microsoft.com/office/powerpoint/2010/main" val="383004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35660D-03A8-2189-6F4B-F78FEC7C5BEF}"/>
              </a:ext>
            </a:extLst>
          </p:cNvPr>
          <p:cNvSpPr>
            <a:spLocks noGrp="1"/>
          </p:cNvSpPr>
          <p:nvPr>
            <p:ph type="title"/>
          </p:nvPr>
        </p:nvSpPr>
        <p:spPr>
          <a:xfrm>
            <a:off x="838200" y="631825"/>
            <a:ext cx="10515600" cy="1325563"/>
          </a:xfrm>
        </p:spPr>
        <p:txBody>
          <a:bodyPr>
            <a:normAutofit/>
          </a:bodyPr>
          <a:lstStyle/>
          <a:p>
            <a:r>
              <a:rPr lang="en-US" b="1" dirty="0">
                <a:solidFill>
                  <a:srgbClr val="002060"/>
                </a:solidFill>
              </a:rPr>
              <a:t>How do we begin? </a:t>
            </a:r>
          </a:p>
        </p:txBody>
      </p:sp>
      <p:sp>
        <p:nvSpPr>
          <p:cNvPr id="3" name="Content Placeholder 2">
            <a:extLst>
              <a:ext uri="{FF2B5EF4-FFF2-40B4-BE49-F238E27FC236}">
                <a16:creationId xmlns:a16="http://schemas.microsoft.com/office/drawing/2014/main" id="{2340B219-00C4-FAEE-125B-8B61137D4E48}"/>
              </a:ext>
            </a:extLst>
          </p:cNvPr>
          <p:cNvSpPr>
            <a:spLocks noGrp="1"/>
          </p:cNvSpPr>
          <p:nvPr>
            <p:ph idx="1"/>
          </p:nvPr>
        </p:nvSpPr>
        <p:spPr>
          <a:xfrm>
            <a:off x="838200" y="2057400"/>
            <a:ext cx="10515600" cy="3871762"/>
          </a:xfrm>
        </p:spPr>
        <p:txBody>
          <a:bodyPr>
            <a:normAutofit lnSpcReduction="10000"/>
          </a:bodyPr>
          <a:lstStyle/>
          <a:p>
            <a:r>
              <a:rPr lang="en-US" sz="3600" dirty="0"/>
              <a:t>Thought exercise</a:t>
            </a:r>
          </a:p>
          <a:p>
            <a:r>
              <a:rPr lang="en-US" sz="3600" dirty="0"/>
              <a:t>Conflict transformation starts with </a:t>
            </a:r>
            <a:r>
              <a:rPr lang="en-US" sz="3600" b="1" dirty="0"/>
              <a:t>good analysis</a:t>
            </a:r>
            <a:r>
              <a:rPr lang="en-US" sz="3600" dirty="0"/>
              <a:t>. It requires a capacity to understand the multiple drivers of conflict, which are most salient, how they intersect, what interventions by what actors at what points in time are likely to work, and why. </a:t>
            </a:r>
          </a:p>
          <a:p>
            <a:r>
              <a:rPr lang="en-US" sz="3600" dirty="0"/>
              <a:t>This is the ultimate interdisciplinary challenge: Ukraine.</a:t>
            </a:r>
          </a:p>
        </p:txBody>
      </p:sp>
    </p:spTree>
    <p:extLst>
      <p:ext uri="{BB962C8B-B14F-4D97-AF65-F5344CB8AC3E}">
        <p14:creationId xmlns:p14="http://schemas.microsoft.com/office/powerpoint/2010/main" val="35858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88982" cy="1143000"/>
          </a:xfrm>
        </p:spPr>
        <p:txBody>
          <a:bodyPr>
            <a:noAutofit/>
          </a:bodyPr>
          <a:lstStyle/>
          <a:p>
            <a:pPr>
              <a:defRPr/>
            </a:pPr>
            <a:r>
              <a:rPr lang="en-US" sz="2800" b="1" dirty="0"/>
              <a:t>Conflict analysis and transformation: a useful analytical framework</a:t>
            </a:r>
          </a:p>
        </p:txBody>
      </p:sp>
      <p:graphicFrame>
        <p:nvGraphicFramePr>
          <p:cNvPr id="3" name="Diagram 2"/>
          <p:cNvGraphicFramePr/>
          <p:nvPr/>
        </p:nvGraphicFramePr>
        <p:xfrm>
          <a:off x="1837184" y="993516"/>
          <a:ext cx="8775397" cy="5871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TextBox 3"/>
          <p:cNvSpPr txBox="1">
            <a:spLocks noChangeArrowheads="1"/>
          </p:cNvSpPr>
          <p:nvPr/>
        </p:nvSpPr>
        <p:spPr bwMode="auto">
          <a:xfrm>
            <a:off x="3631349" y="3680798"/>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Structures</a:t>
            </a:r>
          </a:p>
        </p:txBody>
      </p:sp>
      <p:sp>
        <p:nvSpPr>
          <p:cNvPr id="10245" name="TextBox 4"/>
          <p:cNvSpPr txBox="1">
            <a:spLocks noChangeArrowheads="1"/>
          </p:cNvSpPr>
          <p:nvPr/>
        </p:nvSpPr>
        <p:spPr bwMode="auto">
          <a:xfrm>
            <a:off x="7356764" y="3680798"/>
            <a:ext cx="16866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Arial" charset="0"/>
              </a:rPr>
              <a:t>Cognitions</a:t>
            </a:r>
          </a:p>
        </p:txBody>
      </p:sp>
      <p:sp>
        <p:nvSpPr>
          <p:cNvPr id="4" name="TextBox 3">
            <a:extLst>
              <a:ext uri="{FF2B5EF4-FFF2-40B4-BE49-F238E27FC236}">
                <a16:creationId xmlns:a16="http://schemas.microsoft.com/office/drawing/2014/main" id="{2A8C6977-DC17-013B-574F-67F951FD4B6C}"/>
              </a:ext>
            </a:extLst>
          </p:cNvPr>
          <p:cNvSpPr txBox="1"/>
          <p:nvPr/>
        </p:nvSpPr>
        <p:spPr>
          <a:xfrm>
            <a:off x="4959927" y="1767184"/>
            <a:ext cx="257147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Positions</a:t>
            </a:r>
          </a:p>
        </p:txBody>
      </p:sp>
      <p:sp>
        <p:nvSpPr>
          <p:cNvPr id="5" name="TextBox 4">
            <a:extLst>
              <a:ext uri="{FF2B5EF4-FFF2-40B4-BE49-F238E27FC236}">
                <a16:creationId xmlns:a16="http://schemas.microsoft.com/office/drawing/2014/main" id="{1528F1F8-14FA-E99F-CE15-C6C959F77185}"/>
              </a:ext>
            </a:extLst>
          </p:cNvPr>
          <p:cNvSpPr txBox="1"/>
          <p:nvPr/>
        </p:nvSpPr>
        <p:spPr>
          <a:xfrm>
            <a:off x="5460149" y="5652655"/>
            <a:ext cx="157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Emotions</a:t>
            </a:r>
          </a:p>
        </p:txBody>
      </p:sp>
      <p:sp>
        <p:nvSpPr>
          <p:cNvPr id="6" name="TextBox 5">
            <a:extLst>
              <a:ext uri="{FF2B5EF4-FFF2-40B4-BE49-F238E27FC236}">
                <a16:creationId xmlns:a16="http://schemas.microsoft.com/office/drawing/2014/main" id="{072B018B-0D83-656F-3472-003C11ABF34C}"/>
              </a:ext>
            </a:extLst>
          </p:cNvPr>
          <p:cNvSpPr txBox="1"/>
          <p:nvPr/>
        </p:nvSpPr>
        <p:spPr>
          <a:xfrm>
            <a:off x="609600" y="5105400"/>
            <a:ext cx="3021749" cy="954107"/>
          </a:xfrm>
          <a:prstGeom prst="rect">
            <a:avLst/>
          </a:prstGeom>
          <a:noFill/>
        </p:spPr>
        <p:txBody>
          <a:bodyPr wrap="square" rtlCol="0">
            <a:spAutoFit/>
          </a:bodyPr>
          <a:lstStyle/>
          <a:p>
            <a:r>
              <a:rPr lang="en-US" sz="2800" b="1" dirty="0">
                <a:solidFill>
                  <a:srgbClr val="0070C0"/>
                </a:solidFill>
              </a:rPr>
              <a:t>Four drivers </a:t>
            </a:r>
          </a:p>
          <a:p>
            <a:r>
              <a:rPr lang="en-US" sz="2800" b="1" dirty="0">
                <a:solidFill>
                  <a:srgbClr val="0070C0"/>
                </a:solidFill>
              </a:rPr>
              <a:t>Four lenses </a:t>
            </a:r>
          </a:p>
        </p:txBody>
      </p:sp>
    </p:spTree>
    <p:extLst>
      <p:ext uri="{BB962C8B-B14F-4D97-AF65-F5344CB8AC3E}">
        <p14:creationId xmlns:p14="http://schemas.microsoft.com/office/powerpoint/2010/main" val="3784064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9F4B-C7B9-4B4D-FCE2-EB6FB9A97BDA}"/>
              </a:ext>
            </a:extLst>
          </p:cNvPr>
          <p:cNvSpPr>
            <a:spLocks noGrp="1"/>
          </p:cNvSpPr>
          <p:nvPr>
            <p:ph type="title"/>
          </p:nvPr>
        </p:nvSpPr>
        <p:spPr>
          <a:xfrm>
            <a:off x="197643" y="153445"/>
            <a:ext cx="11796713" cy="1143000"/>
          </a:xfrm>
        </p:spPr>
        <p:txBody>
          <a:bodyPr/>
          <a:lstStyle/>
          <a:p>
            <a:pPr algn="l"/>
            <a:r>
              <a:rPr lang="en-US" sz="3600" dirty="0"/>
              <a:t>Lens 1: Structures</a:t>
            </a:r>
          </a:p>
        </p:txBody>
      </p:sp>
      <p:pic>
        <p:nvPicPr>
          <p:cNvPr id="4" name="Content Placeholder 3">
            <a:extLst>
              <a:ext uri="{FF2B5EF4-FFF2-40B4-BE49-F238E27FC236}">
                <a16:creationId xmlns:a16="http://schemas.microsoft.com/office/drawing/2014/main" id="{8D1FF397-EFB8-932B-7B95-B1DDBE9B3687}"/>
              </a:ext>
            </a:extLst>
          </p:cNvPr>
          <p:cNvPicPr>
            <a:picLocks noGrp="1" noChangeAspect="1"/>
          </p:cNvPicPr>
          <p:nvPr>
            <p:ph idx="1"/>
          </p:nvPr>
        </p:nvPicPr>
        <p:blipFill>
          <a:blip r:embed="rId3"/>
          <a:stretch>
            <a:fillRect/>
          </a:stretch>
        </p:blipFill>
        <p:spPr>
          <a:xfrm>
            <a:off x="828674" y="1291430"/>
            <a:ext cx="3877773" cy="2580482"/>
          </a:xfrm>
          <a:prstGeom prst="rect">
            <a:avLst/>
          </a:prstGeom>
        </p:spPr>
      </p:pic>
      <p:pic>
        <p:nvPicPr>
          <p:cNvPr id="6" name="Picture 5">
            <a:extLst>
              <a:ext uri="{FF2B5EF4-FFF2-40B4-BE49-F238E27FC236}">
                <a16:creationId xmlns:a16="http://schemas.microsoft.com/office/drawing/2014/main" id="{704DC168-6BE9-0F7E-69C5-BFD70CB9DE65}"/>
              </a:ext>
            </a:extLst>
          </p:cNvPr>
          <p:cNvPicPr>
            <a:picLocks noChangeAspect="1"/>
          </p:cNvPicPr>
          <p:nvPr/>
        </p:nvPicPr>
        <p:blipFill>
          <a:blip r:embed="rId4"/>
          <a:stretch>
            <a:fillRect/>
          </a:stretch>
        </p:blipFill>
        <p:spPr>
          <a:xfrm>
            <a:off x="7484270" y="259785"/>
            <a:ext cx="6748462" cy="3796010"/>
          </a:xfrm>
          <a:prstGeom prst="rect">
            <a:avLst/>
          </a:prstGeom>
        </p:spPr>
      </p:pic>
      <p:pic>
        <p:nvPicPr>
          <p:cNvPr id="8" name="Picture 7">
            <a:extLst>
              <a:ext uri="{FF2B5EF4-FFF2-40B4-BE49-F238E27FC236}">
                <a16:creationId xmlns:a16="http://schemas.microsoft.com/office/drawing/2014/main" id="{BBD2337C-4E51-E728-DAF1-F011213C7DE1}"/>
              </a:ext>
            </a:extLst>
          </p:cNvPr>
          <p:cNvPicPr>
            <a:picLocks noChangeAspect="1"/>
          </p:cNvPicPr>
          <p:nvPr/>
        </p:nvPicPr>
        <p:blipFill>
          <a:blip r:embed="rId5"/>
          <a:stretch>
            <a:fillRect/>
          </a:stretch>
        </p:blipFill>
        <p:spPr>
          <a:xfrm>
            <a:off x="0" y="3570982"/>
            <a:ext cx="5843588" cy="3287018"/>
          </a:xfrm>
          <a:prstGeom prst="rect">
            <a:avLst/>
          </a:prstGeom>
        </p:spPr>
      </p:pic>
      <p:pic>
        <p:nvPicPr>
          <p:cNvPr id="10" name="Picture 9">
            <a:extLst>
              <a:ext uri="{FF2B5EF4-FFF2-40B4-BE49-F238E27FC236}">
                <a16:creationId xmlns:a16="http://schemas.microsoft.com/office/drawing/2014/main" id="{0A29A2AB-5AEC-C1A3-971B-A7E705D38E11}"/>
              </a:ext>
            </a:extLst>
          </p:cNvPr>
          <p:cNvPicPr>
            <a:picLocks noChangeAspect="1"/>
          </p:cNvPicPr>
          <p:nvPr/>
        </p:nvPicPr>
        <p:blipFill>
          <a:blip r:embed="rId6"/>
          <a:stretch>
            <a:fillRect/>
          </a:stretch>
        </p:blipFill>
        <p:spPr>
          <a:xfrm>
            <a:off x="5794535" y="3275555"/>
            <a:ext cx="6096000" cy="3429000"/>
          </a:xfrm>
          <a:prstGeom prst="rect">
            <a:avLst/>
          </a:prstGeom>
        </p:spPr>
      </p:pic>
      <p:pic>
        <p:nvPicPr>
          <p:cNvPr id="11" name="Picture 10">
            <a:extLst>
              <a:ext uri="{FF2B5EF4-FFF2-40B4-BE49-F238E27FC236}">
                <a16:creationId xmlns:a16="http://schemas.microsoft.com/office/drawing/2014/main" id="{520E3A43-C6E3-C0F6-67FC-3A97CA7D18A8}"/>
              </a:ext>
            </a:extLst>
          </p:cNvPr>
          <p:cNvPicPr>
            <a:picLocks noChangeAspect="1"/>
          </p:cNvPicPr>
          <p:nvPr/>
        </p:nvPicPr>
        <p:blipFill>
          <a:blip r:embed="rId7"/>
          <a:stretch>
            <a:fillRect/>
          </a:stretch>
        </p:blipFill>
        <p:spPr>
          <a:xfrm>
            <a:off x="5209078" y="5272088"/>
            <a:ext cx="5966883" cy="1585912"/>
          </a:xfrm>
          <a:prstGeom prst="rect">
            <a:avLst/>
          </a:prstGeom>
        </p:spPr>
      </p:pic>
      <p:pic>
        <p:nvPicPr>
          <p:cNvPr id="7" name="Picture 6">
            <a:extLst>
              <a:ext uri="{FF2B5EF4-FFF2-40B4-BE49-F238E27FC236}">
                <a16:creationId xmlns:a16="http://schemas.microsoft.com/office/drawing/2014/main" id="{018A80FA-5AD9-BFA1-A979-54293356C6F2}"/>
              </a:ext>
            </a:extLst>
          </p:cNvPr>
          <p:cNvPicPr>
            <a:picLocks noChangeAspect="1"/>
          </p:cNvPicPr>
          <p:nvPr/>
        </p:nvPicPr>
        <p:blipFill>
          <a:blip r:embed="rId8"/>
          <a:stretch>
            <a:fillRect/>
          </a:stretch>
        </p:blipFill>
        <p:spPr>
          <a:xfrm>
            <a:off x="4353271" y="134663"/>
            <a:ext cx="3120172" cy="1755097"/>
          </a:xfrm>
          <a:prstGeom prst="rect">
            <a:avLst/>
          </a:prstGeom>
        </p:spPr>
      </p:pic>
    </p:spTree>
    <p:extLst>
      <p:ext uri="{BB962C8B-B14F-4D97-AF65-F5344CB8AC3E}">
        <p14:creationId xmlns:p14="http://schemas.microsoft.com/office/powerpoint/2010/main" val="23873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3035213" y="-157162"/>
            <a:ext cx="6489786" cy="7015164"/>
          </a:xfrm>
        </p:spPr>
        <p:txBody>
          <a:bodyPr/>
          <a:lstStyle/>
          <a:p>
            <a:pPr eaLnBrk="1" hangingPunct="1">
              <a:defRPr/>
            </a:pPr>
            <a:r>
              <a:rPr lang="en-US" sz="4000" b="1" dirty="0">
                <a:solidFill>
                  <a:srgbClr val="002060"/>
                </a:solidFill>
              </a:rPr>
              <a:t>Lens 2: Cognitions  </a:t>
            </a:r>
            <a:br>
              <a:rPr lang="en-US" sz="3200" b="1" dirty="0"/>
            </a:br>
            <a:br>
              <a:rPr lang="en-US" sz="3200" b="1" dirty="0"/>
            </a:br>
            <a:r>
              <a:rPr lang="en-US" sz="2000" b="1" dirty="0"/>
              <a:t>World View</a:t>
            </a:r>
            <a:br>
              <a:rPr lang="en-US" dirty="0"/>
            </a:br>
            <a:r>
              <a:rPr lang="en-US" sz="2000" b="1" dirty="0"/>
              <a:t>Cognition</a:t>
            </a:r>
            <a:br>
              <a:rPr lang="en-US" sz="2000" b="1" dirty="0"/>
            </a:br>
            <a:r>
              <a:rPr lang="en-US" sz="2000" b="1" dirty="0"/>
              <a:t>Narrative</a:t>
            </a:r>
            <a:br>
              <a:rPr lang="en-US" sz="2000" b="1" dirty="0"/>
            </a:br>
            <a:r>
              <a:rPr lang="en-US" sz="2000" b="1" dirty="0"/>
              <a:t>		         Lens			</a:t>
            </a:r>
            <a:br>
              <a:rPr lang="en-US" sz="2000" b="1" dirty="0"/>
            </a:br>
            <a:r>
              <a:rPr lang="en-US" sz="2000" b="1" dirty="0"/>
              <a:t>Script</a:t>
            </a:r>
            <a:br>
              <a:rPr lang="en-US" sz="2000" b="1" dirty="0"/>
            </a:br>
            <a:r>
              <a:rPr lang="en-US" sz="2000" b="1" dirty="0"/>
              <a:t> </a:t>
            </a:r>
            <a:r>
              <a:rPr lang="en-US" sz="2000" b="1" dirty="0">
                <a:solidFill>
                  <a:schemeClr val="tx1"/>
                </a:solidFill>
              </a:rPr>
              <a:t>Frame</a:t>
            </a:r>
            <a:br>
              <a:rPr lang="en-US" sz="2000" b="1" dirty="0"/>
            </a:br>
            <a:r>
              <a:rPr lang="en-US" sz="2000" b="1" dirty="0"/>
              <a:t>Construct</a:t>
            </a:r>
            <a:br>
              <a:rPr lang="en-US" sz="2000" b="1" dirty="0"/>
            </a:br>
            <a:r>
              <a:rPr lang="en-US" sz="2000" b="1" dirty="0"/>
              <a:t>Assumptive World</a:t>
            </a:r>
            <a:br>
              <a:rPr lang="en-US" sz="2000" b="1" dirty="0"/>
            </a:br>
            <a:r>
              <a:rPr lang="en-US" sz="2000" b="1" dirty="0"/>
              <a:t>Culture</a:t>
            </a:r>
            <a:br>
              <a:rPr lang="en-US" sz="2000" b="1" dirty="0"/>
            </a:br>
            <a:r>
              <a:rPr lang="en-US" sz="2000" b="1" dirty="0">
                <a:solidFill>
                  <a:schemeClr val="tx1"/>
                </a:solidFill>
              </a:rPr>
              <a:t>Identity</a:t>
            </a:r>
            <a:br>
              <a:rPr lang="en-US" sz="2000" b="1" dirty="0">
                <a:solidFill>
                  <a:srgbClr val="FFFF00"/>
                </a:solidFill>
              </a:rPr>
            </a:br>
            <a:br>
              <a:rPr lang="en-US" sz="2000" b="1" dirty="0">
                <a:solidFill>
                  <a:srgbClr val="FFFF00"/>
                </a:solidFill>
              </a:rPr>
            </a:br>
            <a:r>
              <a:rPr lang="en-US" sz="3200" b="1" dirty="0">
                <a:solidFill>
                  <a:schemeClr val="tx1"/>
                </a:solidFill>
              </a:rPr>
              <a:t>Meaning Making</a:t>
            </a:r>
          </a:p>
        </p:txBody>
      </p:sp>
      <p:sp>
        <p:nvSpPr>
          <p:cNvPr id="4099" name="AutoShape 5"/>
          <p:cNvSpPr>
            <a:spLocks/>
          </p:cNvSpPr>
          <p:nvPr/>
        </p:nvSpPr>
        <p:spPr bwMode="auto">
          <a:xfrm>
            <a:off x="3054016" y="2839626"/>
            <a:ext cx="685800" cy="2286000"/>
          </a:xfrm>
          <a:prstGeom prst="rightBrace">
            <a:avLst>
              <a:gd name="adj1" fmla="val 27778"/>
              <a:gd name="adj2" fmla="val 50000"/>
            </a:avLst>
          </a:prstGeom>
          <a:noFill/>
          <a:ln w="38100">
            <a:solidFill>
              <a:srgbClr val="EDED37"/>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052"/>
              </a:solidFill>
              <a:effectLst/>
              <a:uLnTx/>
              <a:uFillTx/>
              <a:latin typeface="Arial"/>
              <a:ea typeface="+mn-ea"/>
              <a:cs typeface="Arial"/>
            </a:endParaRPr>
          </a:p>
        </p:txBody>
      </p:sp>
      <p:sp>
        <p:nvSpPr>
          <p:cNvPr id="4100" name="AutoShape 6"/>
          <p:cNvSpPr>
            <a:spLocks/>
          </p:cNvSpPr>
          <p:nvPr/>
        </p:nvSpPr>
        <p:spPr bwMode="auto">
          <a:xfrm>
            <a:off x="8120064" y="2839626"/>
            <a:ext cx="990600" cy="2438400"/>
          </a:xfrm>
          <a:prstGeom prst="rightBrace">
            <a:avLst>
              <a:gd name="adj1" fmla="val 20513"/>
              <a:gd name="adj2" fmla="val 50000"/>
            </a:avLst>
          </a:prstGeom>
          <a:noFill/>
          <a:ln w="38100">
            <a:solidFill>
              <a:srgbClr val="EDED37"/>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TextBox 3"/>
          <p:cNvSpPr txBox="1"/>
          <p:nvPr/>
        </p:nvSpPr>
        <p:spPr>
          <a:xfrm>
            <a:off x="1707981" y="2839626"/>
            <a:ext cx="54643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a:ea typeface="+mn-ea"/>
                <a:cs typeface="Arial"/>
              </a:rPr>
              <a:t>Event</a:t>
            </a:r>
          </a:p>
        </p:txBody>
      </p:sp>
      <p:sp>
        <p:nvSpPr>
          <p:cNvPr id="5" name="TextBox 4"/>
          <p:cNvSpPr txBox="1"/>
          <p:nvPr/>
        </p:nvSpPr>
        <p:spPr>
          <a:xfrm>
            <a:off x="9891459" y="2953272"/>
            <a:ext cx="5925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Arial"/>
              </a:rPr>
              <a:t>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Arial"/>
              </a:rPr>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Arial"/>
              </a:rPr>
              <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Arial"/>
              </a:rPr>
              <a:t>on</a:t>
            </a:r>
          </a:p>
        </p:txBody>
      </p:sp>
      <p:pic>
        <p:nvPicPr>
          <p:cNvPr id="3" name="Picture 2">
            <a:extLst>
              <a:ext uri="{FF2B5EF4-FFF2-40B4-BE49-F238E27FC236}">
                <a16:creationId xmlns:a16="http://schemas.microsoft.com/office/drawing/2014/main" id="{45C8D2F4-1F1C-3373-AB03-A941581333F3}"/>
              </a:ext>
            </a:extLst>
          </p:cNvPr>
          <p:cNvPicPr>
            <a:picLocks noChangeAspect="1"/>
          </p:cNvPicPr>
          <p:nvPr/>
        </p:nvPicPr>
        <p:blipFill>
          <a:blip r:embed="rId3"/>
          <a:stretch>
            <a:fillRect/>
          </a:stretch>
        </p:blipFill>
        <p:spPr>
          <a:xfrm>
            <a:off x="103429" y="83826"/>
            <a:ext cx="3638840" cy="2046848"/>
          </a:xfrm>
          <a:prstGeom prst="rect">
            <a:avLst/>
          </a:prstGeom>
        </p:spPr>
      </p:pic>
    </p:spTree>
    <p:extLst>
      <p:ext uri="{BB962C8B-B14F-4D97-AF65-F5344CB8AC3E}">
        <p14:creationId xmlns:p14="http://schemas.microsoft.com/office/powerpoint/2010/main" val="30632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2C751D-4AF7-282B-DC9B-E2F8B2832FBF}"/>
              </a:ext>
            </a:extLst>
          </p:cNvPr>
          <p:cNvPicPr>
            <a:picLocks noChangeAspect="1"/>
          </p:cNvPicPr>
          <p:nvPr/>
        </p:nvPicPr>
        <p:blipFill>
          <a:blip r:embed="rId3"/>
          <a:stretch>
            <a:fillRect/>
          </a:stretch>
        </p:blipFill>
        <p:spPr>
          <a:xfrm>
            <a:off x="274391" y="959358"/>
            <a:ext cx="3728104" cy="5228082"/>
          </a:xfrm>
          <a:prstGeom prst="rect">
            <a:avLst/>
          </a:prstGeom>
        </p:spPr>
      </p:pic>
      <p:pic>
        <p:nvPicPr>
          <p:cNvPr id="3" name="Picture 2">
            <a:extLst>
              <a:ext uri="{FF2B5EF4-FFF2-40B4-BE49-F238E27FC236}">
                <a16:creationId xmlns:a16="http://schemas.microsoft.com/office/drawing/2014/main" id="{564C8A8B-A27A-5D6A-DEB5-FDD8BE265F50}"/>
              </a:ext>
            </a:extLst>
          </p:cNvPr>
          <p:cNvPicPr>
            <a:picLocks noChangeAspect="1"/>
          </p:cNvPicPr>
          <p:nvPr/>
        </p:nvPicPr>
        <p:blipFill>
          <a:blip r:embed="rId4"/>
          <a:stretch>
            <a:fillRect/>
          </a:stretch>
        </p:blipFill>
        <p:spPr>
          <a:xfrm>
            <a:off x="4198528" y="-22775"/>
            <a:ext cx="5029200" cy="3451776"/>
          </a:xfrm>
          <a:prstGeom prst="rect">
            <a:avLst/>
          </a:prstGeom>
        </p:spPr>
      </p:pic>
      <p:pic>
        <p:nvPicPr>
          <p:cNvPr id="5" name="Picture 4">
            <a:extLst>
              <a:ext uri="{FF2B5EF4-FFF2-40B4-BE49-F238E27FC236}">
                <a16:creationId xmlns:a16="http://schemas.microsoft.com/office/drawing/2014/main" id="{C9C5314B-EEA1-7524-CE02-808E9C78D5A5}"/>
              </a:ext>
            </a:extLst>
          </p:cNvPr>
          <p:cNvPicPr>
            <a:picLocks noChangeAspect="1"/>
          </p:cNvPicPr>
          <p:nvPr/>
        </p:nvPicPr>
        <p:blipFill>
          <a:blip r:embed="rId5"/>
          <a:stretch>
            <a:fillRect/>
          </a:stretch>
        </p:blipFill>
        <p:spPr>
          <a:xfrm>
            <a:off x="6431280" y="3429000"/>
            <a:ext cx="5288280" cy="3525520"/>
          </a:xfrm>
          <a:prstGeom prst="rect">
            <a:avLst/>
          </a:prstGeom>
        </p:spPr>
      </p:pic>
    </p:spTree>
    <p:extLst>
      <p:ext uri="{BB962C8B-B14F-4D97-AF65-F5344CB8AC3E}">
        <p14:creationId xmlns:p14="http://schemas.microsoft.com/office/powerpoint/2010/main" val="244928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708B-76AB-5DE5-2979-FC130E810A27}"/>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pPr algn="l" eaLnBrk="1" hangingPunct="1">
              <a:lnSpc>
                <a:spcPct val="90000"/>
              </a:lnSpc>
            </a:pPr>
            <a:r>
              <a:rPr lang="en-US" sz="4300" kern="1200" dirty="0">
                <a:solidFill>
                  <a:schemeClr val="tx1"/>
                </a:solidFill>
                <a:latin typeface="+mj-lt"/>
                <a:ea typeface="+mj-ea"/>
                <a:cs typeface="+mj-cs"/>
              </a:rPr>
              <a:t>Lens 3: Positions</a:t>
            </a:r>
          </a:p>
        </p:txBody>
      </p:sp>
      <p:sp>
        <p:nvSpPr>
          <p:cNvPr id="3" name="Content Placeholder 2">
            <a:extLst>
              <a:ext uri="{FF2B5EF4-FFF2-40B4-BE49-F238E27FC236}">
                <a16:creationId xmlns:a16="http://schemas.microsoft.com/office/drawing/2014/main" id="{382AB160-BA6E-7A79-7146-BADA24FA41BC}"/>
              </a:ext>
            </a:extLst>
          </p:cNvPr>
          <p:cNvSpPr>
            <a:spLocks noGrp="1"/>
          </p:cNvSpPr>
          <p:nvPr>
            <p:ph idx="1"/>
          </p:nvPr>
        </p:nvSpPr>
        <p:spPr>
          <a:xfrm>
            <a:off x="645858" y="4571999"/>
            <a:ext cx="3494342" cy="1645921"/>
          </a:xfrm>
          <a:noFill/>
        </p:spPr>
        <p:txBody>
          <a:bodyPr vert="horz" lIns="91440" tIns="45720" rIns="91440" bIns="45720" rtlCol="0">
            <a:normAutofit/>
          </a:bodyPr>
          <a:lstStyle/>
          <a:p>
            <a:pPr marL="0" indent="0" eaLnBrk="1" hangingPunct="1">
              <a:lnSpc>
                <a:spcPct val="90000"/>
              </a:lnSpc>
              <a:spcBef>
                <a:spcPts val="1000"/>
              </a:spcBef>
              <a:buNone/>
            </a:pPr>
            <a:r>
              <a:rPr lang="en-US" sz="2400" kern="1200" dirty="0">
                <a:solidFill>
                  <a:schemeClr val="tx1"/>
                </a:solidFill>
                <a:latin typeface="+mn-lt"/>
                <a:ea typeface="+mn-ea"/>
                <a:cs typeface="+mn-cs"/>
              </a:rPr>
              <a:t>Positions verses interests </a:t>
            </a:r>
          </a:p>
        </p:txBody>
      </p:sp>
      <p:sp>
        <p:nvSpPr>
          <p:cNvPr id="21" name="Rectangle 2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23"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pic>
        <p:nvPicPr>
          <p:cNvPr id="16" name="Picture 15" descr="Chart, bubble chart&#10;&#10;Description automatically generated">
            <a:extLst>
              <a:ext uri="{FF2B5EF4-FFF2-40B4-BE49-F238E27FC236}">
                <a16:creationId xmlns:a16="http://schemas.microsoft.com/office/drawing/2014/main" id="{F285907B-77A6-7676-597A-3D5CC2115403}"/>
              </a:ext>
            </a:extLst>
          </p:cNvPr>
          <p:cNvPicPr>
            <a:picLocks noChangeAspect="1"/>
          </p:cNvPicPr>
          <p:nvPr/>
        </p:nvPicPr>
        <p:blipFill>
          <a:blip r:embed="rId3"/>
          <a:stretch>
            <a:fillRect/>
          </a:stretch>
        </p:blipFill>
        <p:spPr>
          <a:xfrm>
            <a:off x="4217960" y="842963"/>
            <a:ext cx="8788401" cy="4943475"/>
          </a:xfrm>
          <a:prstGeom prst="rect">
            <a:avLst/>
          </a:prstGeom>
          <a:effectLst/>
        </p:spPr>
      </p:pic>
      <p:pic>
        <p:nvPicPr>
          <p:cNvPr id="4" name="Picture 3">
            <a:extLst>
              <a:ext uri="{FF2B5EF4-FFF2-40B4-BE49-F238E27FC236}">
                <a16:creationId xmlns:a16="http://schemas.microsoft.com/office/drawing/2014/main" id="{A5ED8585-BD0E-CD87-7858-DCDA1B4EC1C3}"/>
              </a:ext>
            </a:extLst>
          </p:cNvPr>
          <p:cNvPicPr>
            <a:picLocks noChangeAspect="1"/>
          </p:cNvPicPr>
          <p:nvPr/>
        </p:nvPicPr>
        <p:blipFill>
          <a:blip r:embed="rId4"/>
          <a:stretch>
            <a:fillRect/>
          </a:stretch>
        </p:blipFill>
        <p:spPr>
          <a:xfrm>
            <a:off x="367319" y="159872"/>
            <a:ext cx="3200664" cy="1800374"/>
          </a:xfrm>
          <a:prstGeom prst="rect">
            <a:avLst/>
          </a:prstGeom>
        </p:spPr>
      </p:pic>
    </p:spTree>
    <p:extLst>
      <p:ext uri="{BB962C8B-B14F-4D97-AF65-F5344CB8AC3E}">
        <p14:creationId xmlns:p14="http://schemas.microsoft.com/office/powerpoint/2010/main" val="2826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2A65-CCB4-14E3-F9D1-16716E68B90A}"/>
              </a:ext>
            </a:extLst>
          </p:cNvPr>
          <p:cNvSpPr>
            <a:spLocks noGrp="1"/>
          </p:cNvSpPr>
          <p:nvPr>
            <p:ph type="title"/>
          </p:nvPr>
        </p:nvSpPr>
        <p:spPr/>
        <p:txBody>
          <a:bodyPr/>
          <a:lstStyle/>
          <a:p>
            <a:r>
              <a:rPr lang="en-US" dirty="0"/>
              <a:t>Lens 4: Emotions</a:t>
            </a:r>
          </a:p>
        </p:txBody>
      </p:sp>
      <p:pic>
        <p:nvPicPr>
          <p:cNvPr id="4" name="Content Placeholder 3">
            <a:extLst>
              <a:ext uri="{FF2B5EF4-FFF2-40B4-BE49-F238E27FC236}">
                <a16:creationId xmlns:a16="http://schemas.microsoft.com/office/drawing/2014/main" id="{9C0A417F-7901-249F-7B99-679134692C62}"/>
              </a:ext>
            </a:extLst>
          </p:cNvPr>
          <p:cNvPicPr>
            <a:picLocks noGrp="1" noChangeAspect="1"/>
          </p:cNvPicPr>
          <p:nvPr>
            <p:ph idx="1"/>
          </p:nvPr>
        </p:nvPicPr>
        <p:blipFill>
          <a:blip r:embed="rId3"/>
          <a:stretch>
            <a:fillRect/>
          </a:stretch>
        </p:blipFill>
        <p:spPr>
          <a:xfrm>
            <a:off x="173831" y="1166017"/>
            <a:ext cx="5537599" cy="3691733"/>
          </a:xfrm>
          <a:prstGeom prst="rect">
            <a:avLst/>
          </a:prstGeom>
        </p:spPr>
      </p:pic>
      <p:pic>
        <p:nvPicPr>
          <p:cNvPr id="5" name="Picture 4">
            <a:extLst>
              <a:ext uri="{FF2B5EF4-FFF2-40B4-BE49-F238E27FC236}">
                <a16:creationId xmlns:a16="http://schemas.microsoft.com/office/drawing/2014/main" id="{50CC3175-BC86-C70B-06FF-ECF84FBB1137}"/>
              </a:ext>
            </a:extLst>
          </p:cNvPr>
          <p:cNvPicPr>
            <a:picLocks noChangeAspect="1"/>
          </p:cNvPicPr>
          <p:nvPr/>
        </p:nvPicPr>
        <p:blipFill>
          <a:blip r:embed="rId4"/>
          <a:stretch>
            <a:fillRect/>
          </a:stretch>
        </p:blipFill>
        <p:spPr>
          <a:xfrm>
            <a:off x="3881437" y="2636109"/>
            <a:ext cx="2919412" cy="4443281"/>
          </a:xfrm>
          <a:prstGeom prst="rect">
            <a:avLst/>
          </a:prstGeom>
        </p:spPr>
      </p:pic>
      <p:pic>
        <p:nvPicPr>
          <p:cNvPr id="3" name="Picture 2">
            <a:extLst>
              <a:ext uri="{FF2B5EF4-FFF2-40B4-BE49-F238E27FC236}">
                <a16:creationId xmlns:a16="http://schemas.microsoft.com/office/drawing/2014/main" id="{FD90C52B-FD56-DEE8-1217-363B3FC361AD}"/>
              </a:ext>
            </a:extLst>
          </p:cNvPr>
          <p:cNvPicPr>
            <a:picLocks noChangeAspect="1"/>
          </p:cNvPicPr>
          <p:nvPr/>
        </p:nvPicPr>
        <p:blipFill>
          <a:blip r:embed="rId5"/>
          <a:stretch>
            <a:fillRect/>
          </a:stretch>
        </p:blipFill>
        <p:spPr>
          <a:xfrm>
            <a:off x="7997430" y="4927031"/>
            <a:ext cx="3432834" cy="1930969"/>
          </a:xfrm>
          <a:prstGeom prst="rect">
            <a:avLst/>
          </a:prstGeom>
        </p:spPr>
      </p:pic>
      <p:pic>
        <p:nvPicPr>
          <p:cNvPr id="7" name="Picture 6">
            <a:extLst>
              <a:ext uri="{FF2B5EF4-FFF2-40B4-BE49-F238E27FC236}">
                <a16:creationId xmlns:a16="http://schemas.microsoft.com/office/drawing/2014/main" id="{46E961AB-B1F7-983B-CB25-36C6AA2215B2}"/>
              </a:ext>
            </a:extLst>
          </p:cNvPr>
          <p:cNvPicPr>
            <a:picLocks noChangeAspect="1"/>
          </p:cNvPicPr>
          <p:nvPr/>
        </p:nvPicPr>
        <p:blipFill>
          <a:blip r:embed="rId6"/>
          <a:stretch>
            <a:fillRect/>
          </a:stretch>
        </p:blipFill>
        <p:spPr>
          <a:xfrm>
            <a:off x="7059612" y="1259898"/>
            <a:ext cx="4387916" cy="3286702"/>
          </a:xfrm>
          <a:prstGeom prst="rect">
            <a:avLst/>
          </a:prstGeom>
        </p:spPr>
      </p:pic>
    </p:spTree>
    <p:extLst>
      <p:ext uri="{BB962C8B-B14F-4D97-AF65-F5344CB8AC3E}">
        <p14:creationId xmlns:p14="http://schemas.microsoft.com/office/powerpoint/2010/main" val="40061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537</Words>
  <Application>Microsoft Office PowerPoint</Application>
  <PresentationFormat>Widescreen</PresentationFormat>
  <Paragraphs>121</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Office Theme</vt:lpstr>
      <vt:lpstr>Default Design</vt:lpstr>
      <vt:lpstr>Conflict Transformation at Many Levels</vt:lpstr>
      <vt:lpstr>Core Ideas in Conflict Transformation</vt:lpstr>
      <vt:lpstr>How do we begin? </vt:lpstr>
      <vt:lpstr>Conflict analysis and transformation: a useful analytical framework</vt:lpstr>
      <vt:lpstr>Lens 1: Structures</vt:lpstr>
      <vt:lpstr>Lens 2: Cognitions    World View Cognition Narrative            Lens    Script  Frame Construct Assumptive World Culture Identity  Meaning Making</vt:lpstr>
      <vt:lpstr>PowerPoint Presentation</vt:lpstr>
      <vt:lpstr>Lens 3: Positions</vt:lpstr>
      <vt:lpstr>Lens 4: Emotions</vt:lpstr>
      <vt:lpstr>PowerPoint Presentation</vt:lpstr>
      <vt:lpstr>Which Perspective Offers the Most Explanatory Power?</vt:lpstr>
      <vt:lpstr>Tabletop exercise</vt:lpstr>
      <vt:lpstr>So, you want to be a passionate advocate for conflict transformation? </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Transformation at Many Levels</dc:title>
  <dc:creator>Bruce Dayton</dc:creator>
  <cp:lastModifiedBy>Sarah Stroup</cp:lastModifiedBy>
  <cp:revision>2</cp:revision>
  <dcterms:created xsi:type="dcterms:W3CDTF">2023-01-05T22:17:14Z</dcterms:created>
  <dcterms:modified xsi:type="dcterms:W3CDTF">2023-01-06T15:18:34Z</dcterms:modified>
</cp:coreProperties>
</file>